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</p:sldMasterIdLst>
  <p:notesMasterIdLst>
    <p:notesMasterId r:id="rId15"/>
  </p:notesMasterIdLst>
  <p:sldIdLst>
    <p:sldId id="257" r:id="rId5"/>
    <p:sldId id="261" r:id="rId6"/>
    <p:sldId id="262" r:id="rId7"/>
    <p:sldId id="263" r:id="rId8"/>
    <p:sldId id="265" r:id="rId9"/>
    <p:sldId id="264" r:id="rId10"/>
    <p:sldId id="338" r:id="rId11"/>
    <p:sldId id="340" r:id="rId12"/>
    <p:sldId id="341" r:id="rId13"/>
    <p:sldId id="26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1349B0-9B89-3D73-5DB9-C36635794777}" v="3" dt="2021-03-24T13:26:50.454"/>
    <p1510:client id="{36060AFE-3BFD-5C09-FB89-94EE24E6B86D}" v="1" dt="2021-02-08T17:23:49.226"/>
    <p1510:client id="{736BDF4D-F8DC-60CC-DA04-46CCC4CCBDC5}" v="165" dt="2023-10-25T23:36:02.7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792" autoAdjust="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ane Essombe" userId="S::christiane.essombe@toronto.msf.org::cfbd264d-2e67-4bda-956f-d9322c67c8ca" providerId="AD" clId="Web-{241349B0-9B89-3D73-5DB9-C36635794777}"/>
    <pc:docChg chg="modSld">
      <pc:chgData name="Christiane Essombe" userId="S::christiane.essombe@toronto.msf.org::cfbd264d-2e67-4bda-956f-d9322c67c8ca" providerId="AD" clId="Web-{241349B0-9B89-3D73-5DB9-C36635794777}" dt="2021-03-24T13:26:50.454" v="2" actId="1076"/>
      <pc:docMkLst>
        <pc:docMk/>
      </pc:docMkLst>
      <pc:sldChg chg="addSp delSp modSp addAnim delAnim">
        <pc:chgData name="Christiane Essombe" userId="S::christiane.essombe@toronto.msf.org::cfbd264d-2e67-4bda-956f-d9322c67c8ca" providerId="AD" clId="Web-{241349B0-9B89-3D73-5DB9-C36635794777}" dt="2021-03-24T13:26:50.454" v="2" actId="1076"/>
        <pc:sldMkLst>
          <pc:docMk/>
          <pc:sldMk cId="1790686759" sldId="265"/>
        </pc:sldMkLst>
        <pc:spChg chg="add del mod">
          <ac:chgData name="Christiane Essombe" userId="S::christiane.essombe@toronto.msf.org::cfbd264d-2e67-4bda-956f-d9322c67c8ca" providerId="AD" clId="Web-{241349B0-9B89-3D73-5DB9-C36635794777}" dt="2021-03-24T13:26:50.454" v="2" actId="1076"/>
          <ac:spMkLst>
            <pc:docMk/>
            <pc:sldMk cId="1790686759" sldId="265"/>
            <ac:spMk id="31" creationId="{83B10152-9423-43AD-A6A0-431C543DDF67}"/>
          </ac:spMkLst>
        </pc:spChg>
      </pc:sldChg>
    </pc:docChg>
  </pc:docChgLst>
  <pc:docChgLst>
    <pc:chgData name="Christiane Essombe" userId="S::christiane.essombe@toronto.msf.org::cfbd264d-2e67-4bda-956f-d9322c67c8ca" providerId="AD" clId="Web-{36060AFE-3BFD-5C09-FB89-94EE24E6B86D}"/>
    <pc:docChg chg="modSld">
      <pc:chgData name="Christiane Essombe" userId="S::christiane.essombe@toronto.msf.org::cfbd264d-2e67-4bda-956f-d9322c67c8ca" providerId="AD" clId="Web-{36060AFE-3BFD-5C09-FB89-94EE24E6B86D}" dt="2021-02-08T17:23:49.226" v="0" actId="1076"/>
      <pc:docMkLst>
        <pc:docMk/>
      </pc:docMkLst>
      <pc:sldChg chg="modSp">
        <pc:chgData name="Christiane Essombe" userId="S::christiane.essombe@toronto.msf.org::cfbd264d-2e67-4bda-956f-d9322c67c8ca" providerId="AD" clId="Web-{36060AFE-3BFD-5C09-FB89-94EE24E6B86D}" dt="2021-02-08T17:23:49.226" v="0" actId="1076"/>
        <pc:sldMkLst>
          <pc:docMk/>
          <pc:sldMk cId="1790686759" sldId="265"/>
        </pc:sldMkLst>
        <pc:spChg chg="mod">
          <ac:chgData name="Christiane Essombe" userId="S::christiane.essombe@toronto.msf.org::cfbd264d-2e67-4bda-956f-d9322c67c8ca" providerId="AD" clId="Web-{36060AFE-3BFD-5C09-FB89-94EE24E6B86D}" dt="2021-02-08T17:23:49.226" v="0" actId="1076"/>
          <ac:spMkLst>
            <pc:docMk/>
            <pc:sldMk cId="1790686759" sldId="265"/>
            <ac:spMk id="31" creationId="{83B10152-9423-43AD-A6A0-431C543DDF67}"/>
          </ac:spMkLst>
        </pc:spChg>
      </pc:sldChg>
    </pc:docChg>
  </pc:docChgLst>
  <pc:docChgLst>
    <pc:chgData name="Arantza PERALTA" userId="S::arantza.peralta@geneva.msf.org::7c5b3dfd-671f-47e4-bdfa-74ccafb4d0f8" providerId="AD" clId="Web-{736BDF4D-F8DC-60CC-DA04-46CCC4CCBDC5}"/>
    <pc:docChg chg="addSld modSld">
      <pc:chgData name="Arantza PERALTA" userId="S::arantza.peralta@geneva.msf.org::7c5b3dfd-671f-47e4-bdfa-74ccafb4d0f8" providerId="AD" clId="Web-{736BDF4D-F8DC-60CC-DA04-46CCC4CCBDC5}" dt="2023-10-25T23:36:02.759" v="149" actId="14100"/>
      <pc:docMkLst>
        <pc:docMk/>
      </pc:docMkLst>
      <pc:sldChg chg="modSp">
        <pc:chgData name="Arantza PERALTA" userId="S::arantza.peralta@geneva.msf.org::7c5b3dfd-671f-47e4-bdfa-74ccafb4d0f8" providerId="AD" clId="Web-{736BDF4D-F8DC-60CC-DA04-46CCC4CCBDC5}" dt="2023-10-25T23:25:39.193" v="0" actId="1076"/>
        <pc:sldMkLst>
          <pc:docMk/>
          <pc:sldMk cId="1968900089" sldId="340"/>
        </pc:sldMkLst>
        <pc:spChg chg="mod">
          <ac:chgData name="Arantza PERALTA" userId="S::arantza.peralta@geneva.msf.org::7c5b3dfd-671f-47e4-bdfa-74ccafb4d0f8" providerId="AD" clId="Web-{736BDF4D-F8DC-60CC-DA04-46CCC4CCBDC5}" dt="2023-10-25T23:25:39.193" v="0" actId="1076"/>
          <ac:spMkLst>
            <pc:docMk/>
            <pc:sldMk cId="1968900089" sldId="340"/>
            <ac:spMk id="35" creationId="{9E57810A-DAE0-451C-8114-00E2F5EF55BE}"/>
          </ac:spMkLst>
        </pc:spChg>
      </pc:sldChg>
      <pc:sldChg chg="addSp delSp modSp add replId delAnim">
        <pc:chgData name="Arantza PERALTA" userId="S::arantza.peralta@geneva.msf.org::7c5b3dfd-671f-47e4-bdfa-74ccafb4d0f8" providerId="AD" clId="Web-{736BDF4D-F8DC-60CC-DA04-46CCC4CCBDC5}" dt="2023-10-25T23:36:02.759" v="149" actId="14100"/>
        <pc:sldMkLst>
          <pc:docMk/>
          <pc:sldMk cId="3396544943" sldId="341"/>
        </pc:sldMkLst>
        <pc:spChg chg="add mod">
          <ac:chgData name="Arantza PERALTA" userId="S::arantza.peralta@geneva.msf.org::7c5b3dfd-671f-47e4-bdfa-74ccafb4d0f8" providerId="AD" clId="Web-{736BDF4D-F8DC-60CC-DA04-46CCC4CCBDC5}" dt="2023-10-25T23:32:01.189" v="108" actId="1076"/>
          <ac:spMkLst>
            <pc:docMk/>
            <pc:sldMk cId="3396544943" sldId="341"/>
            <ac:spMk id="4" creationId="{75736004-B77A-6994-C7F3-100E3F122779}"/>
          </ac:spMkLst>
        </pc:spChg>
        <pc:spChg chg="mod">
          <ac:chgData name="Arantza PERALTA" userId="S::arantza.peralta@geneva.msf.org::7c5b3dfd-671f-47e4-bdfa-74ccafb4d0f8" providerId="AD" clId="Web-{736BDF4D-F8DC-60CC-DA04-46CCC4CCBDC5}" dt="2023-10-25T23:29:17.122" v="86" actId="1076"/>
          <ac:spMkLst>
            <pc:docMk/>
            <pc:sldMk cId="3396544943" sldId="341"/>
            <ac:spMk id="5" creationId="{8EA1732B-35A3-49F5-BE84-A5FE411CF56E}"/>
          </ac:spMkLst>
        </pc:spChg>
        <pc:spChg chg="mod">
          <ac:chgData name="Arantza PERALTA" userId="S::arantza.peralta@geneva.msf.org::7c5b3dfd-671f-47e4-bdfa-74ccafb4d0f8" providerId="AD" clId="Web-{736BDF4D-F8DC-60CC-DA04-46CCC4CCBDC5}" dt="2023-10-25T23:29:28.544" v="87" actId="1076"/>
          <ac:spMkLst>
            <pc:docMk/>
            <pc:sldMk cId="3396544943" sldId="341"/>
            <ac:spMk id="6" creationId="{C8EF5FF1-FC4D-4D02-9AB7-DC3A728AE7CC}"/>
          </ac:spMkLst>
        </pc:spChg>
        <pc:spChg chg="mod">
          <ac:chgData name="Arantza PERALTA" userId="S::arantza.peralta@geneva.msf.org::7c5b3dfd-671f-47e4-bdfa-74ccafb4d0f8" providerId="AD" clId="Web-{736BDF4D-F8DC-60CC-DA04-46CCC4CCBDC5}" dt="2023-10-25T23:28:04.135" v="68" actId="20577"/>
          <ac:spMkLst>
            <pc:docMk/>
            <pc:sldMk cId="3396544943" sldId="341"/>
            <ac:spMk id="7" creationId="{0F43CC7C-DE24-4ABF-A1B2-B7BF6C6846B2}"/>
          </ac:spMkLst>
        </pc:spChg>
        <pc:spChg chg="mod">
          <ac:chgData name="Arantza PERALTA" userId="S::arantza.peralta@geneva.msf.org::7c5b3dfd-671f-47e4-bdfa-74ccafb4d0f8" providerId="AD" clId="Web-{736BDF4D-F8DC-60CC-DA04-46CCC4CCBDC5}" dt="2023-10-25T23:29:39.779" v="90" actId="1076"/>
          <ac:spMkLst>
            <pc:docMk/>
            <pc:sldMk cId="3396544943" sldId="341"/>
            <ac:spMk id="8" creationId="{8BEF9ECD-15D2-498E-A939-E48A35F2F3AF}"/>
          </ac:spMkLst>
        </pc:spChg>
        <pc:spChg chg="add del mod">
          <ac:chgData name="Arantza PERALTA" userId="S::arantza.peralta@geneva.msf.org::7c5b3dfd-671f-47e4-bdfa-74ccafb4d0f8" providerId="AD" clId="Web-{736BDF4D-F8DC-60CC-DA04-46CCC4CCBDC5}" dt="2023-10-25T23:30:40.374" v="99"/>
          <ac:spMkLst>
            <pc:docMk/>
            <pc:sldMk cId="3396544943" sldId="341"/>
            <ac:spMk id="9" creationId="{9BFA7360-8428-C5FA-F9A6-972408DD67A2}"/>
          </ac:spMkLst>
        </pc:spChg>
        <pc:spChg chg="mod">
          <ac:chgData name="Arantza PERALTA" userId="S::arantza.peralta@geneva.msf.org::7c5b3dfd-671f-47e4-bdfa-74ccafb4d0f8" providerId="AD" clId="Web-{736BDF4D-F8DC-60CC-DA04-46CCC4CCBDC5}" dt="2023-10-25T23:34:12.834" v="133" actId="20577"/>
          <ac:spMkLst>
            <pc:docMk/>
            <pc:sldMk cId="3396544943" sldId="341"/>
            <ac:spMk id="11" creationId="{D981DD1A-53DB-435D-8856-466C4EF2ACA4}"/>
          </ac:spMkLst>
        </pc:spChg>
        <pc:spChg chg="mod">
          <ac:chgData name="Arantza PERALTA" userId="S::arantza.peralta@geneva.msf.org::7c5b3dfd-671f-47e4-bdfa-74ccafb4d0f8" providerId="AD" clId="Web-{736BDF4D-F8DC-60CC-DA04-46CCC4CCBDC5}" dt="2023-10-25T23:36:02.759" v="149" actId="14100"/>
          <ac:spMkLst>
            <pc:docMk/>
            <pc:sldMk cId="3396544943" sldId="341"/>
            <ac:spMk id="12" creationId="{3D31ABB4-6DC7-4F79-A8D5-2192018C88A1}"/>
          </ac:spMkLst>
        </pc:spChg>
        <pc:spChg chg="add mod">
          <ac:chgData name="Arantza PERALTA" userId="S::arantza.peralta@geneva.msf.org::7c5b3dfd-671f-47e4-bdfa-74ccafb4d0f8" providerId="AD" clId="Web-{736BDF4D-F8DC-60CC-DA04-46CCC4CCBDC5}" dt="2023-10-25T23:35:00.898" v="140" actId="1076"/>
          <ac:spMkLst>
            <pc:docMk/>
            <pc:sldMk cId="3396544943" sldId="341"/>
            <ac:spMk id="13" creationId="{58174717-55A6-0E3E-599F-D7F55C73F14C}"/>
          </ac:spMkLst>
        </pc:spChg>
        <pc:spChg chg="mod">
          <ac:chgData name="Arantza PERALTA" userId="S::arantza.peralta@geneva.msf.org::7c5b3dfd-671f-47e4-bdfa-74ccafb4d0f8" providerId="AD" clId="Web-{736BDF4D-F8DC-60CC-DA04-46CCC4CCBDC5}" dt="2023-10-25T23:32:32.659" v="112" actId="20577"/>
          <ac:spMkLst>
            <pc:docMk/>
            <pc:sldMk cId="3396544943" sldId="341"/>
            <ac:spMk id="14" creationId="{D5C2C3B5-3AA1-41F2-BC5B-131210F30613}"/>
          </ac:spMkLst>
        </pc:spChg>
        <pc:spChg chg="mod">
          <ac:chgData name="Arantza PERALTA" userId="S::arantza.peralta@geneva.msf.org::7c5b3dfd-671f-47e4-bdfa-74ccafb4d0f8" providerId="AD" clId="Web-{736BDF4D-F8DC-60CC-DA04-46CCC4CCBDC5}" dt="2023-10-25T23:29:45.466" v="91" actId="1076"/>
          <ac:spMkLst>
            <pc:docMk/>
            <pc:sldMk cId="3396544943" sldId="341"/>
            <ac:spMk id="15" creationId="{6DE1B14F-6E18-46D6-A949-74D892F566C5}"/>
          </ac:spMkLst>
        </pc:spChg>
        <pc:spChg chg="add del">
          <ac:chgData name="Arantza PERALTA" userId="S::arantza.peralta@geneva.msf.org::7c5b3dfd-671f-47e4-bdfa-74ccafb4d0f8" providerId="AD" clId="Web-{736BDF4D-F8DC-60CC-DA04-46CCC4CCBDC5}" dt="2023-10-25T23:34:37.132" v="135"/>
          <ac:spMkLst>
            <pc:docMk/>
            <pc:sldMk cId="3396544943" sldId="341"/>
            <ac:spMk id="17" creationId="{EA3F0651-906A-3D01-4E51-081F719C84C4}"/>
          </ac:spMkLst>
        </pc:spChg>
        <pc:spChg chg="add mod">
          <ac:chgData name="Arantza PERALTA" userId="S::arantza.peralta@geneva.msf.org::7c5b3dfd-671f-47e4-bdfa-74ccafb4d0f8" providerId="AD" clId="Web-{736BDF4D-F8DC-60CC-DA04-46CCC4CCBDC5}" dt="2023-10-25T23:35:45.352" v="148"/>
          <ac:spMkLst>
            <pc:docMk/>
            <pc:sldMk cId="3396544943" sldId="341"/>
            <ac:spMk id="18" creationId="{F742F4BF-4520-7060-A011-23C2D70BB2E5}"/>
          </ac:spMkLst>
        </pc:spChg>
        <pc:spChg chg="del">
          <ac:chgData name="Arantza PERALTA" userId="S::arantza.peralta@geneva.msf.org::7c5b3dfd-671f-47e4-bdfa-74ccafb4d0f8" providerId="AD" clId="Web-{736BDF4D-F8DC-60CC-DA04-46CCC4CCBDC5}" dt="2023-10-25T23:28:07.292" v="69"/>
          <ac:spMkLst>
            <pc:docMk/>
            <pc:sldMk cId="3396544943" sldId="341"/>
            <ac:spMk id="19" creationId="{08DC6F04-88CF-47B8-A4F9-1B80AF7980D1}"/>
          </ac:spMkLst>
        </pc:spChg>
        <pc:spChg chg="del mod">
          <ac:chgData name="Arantza PERALTA" userId="S::arantza.peralta@geneva.msf.org::7c5b3dfd-671f-47e4-bdfa-74ccafb4d0f8" providerId="AD" clId="Web-{736BDF4D-F8DC-60CC-DA04-46CCC4CCBDC5}" dt="2023-10-25T23:30:01.108" v="93"/>
          <ac:spMkLst>
            <pc:docMk/>
            <pc:sldMk cId="3396544943" sldId="341"/>
            <ac:spMk id="33" creationId="{411EFAB4-BBA4-4232-A068-343AFCAEDA31}"/>
          </ac:spMkLst>
        </pc:spChg>
        <pc:spChg chg="del">
          <ac:chgData name="Arantza PERALTA" userId="S::arantza.peralta@geneva.msf.org::7c5b3dfd-671f-47e4-bdfa-74ccafb4d0f8" providerId="AD" clId="Web-{736BDF4D-F8DC-60CC-DA04-46CCC4CCBDC5}" dt="2023-10-25T23:25:47.506" v="2"/>
          <ac:spMkLst>
            <pc:docMk/>
            <pc:sldMk cId="3396544943" sldId="341"/>
            <ac:spMk id="35" creationId="{9E57810A-DAE0-451C-8114-00E2F5EF55BE}"/>
          </ac:spMkLst>
        </pc:spChg>
        <pc:cxnChg chg="del">
          <ac:chgData name="Arantza PERALTA" userId="S::arantza.peralta@geneva.msf.org::7c5b3dfd-671f-47e4-bdfa-74ccafb4d0f8" providerId="AD" clId="Web-{736BDF4D-F8DC-60CC-DA04-46CCC4CCBDC5}" dt="2023-10-25T23:28:10.245" v="70"/>
          <ac:cxnSpMkLst>
            <pc:docMk/>
            <pc:sldMk cId="3396544943" sldId="341"/>
            <ac:cxnSpMk id="16" creationId="{96FA0AFC-87F4-4274-BE20-814FAA1668E5}"/>
          </ac:cxnSpMkLst>
        </pc:cxnChg>
        <pc:cxnChg chg="del">
          <ac:chgData name="Arantza PERALTA" userId="S::arantza.peralta@geneva.msf.org::7c5b3dfd-671f-47e4-bdfa-74ccafb4d0f8" providerId="AD" clId="Web-{736BDF4D-F8DC-60CC-DA04-46CCC4CCBDC5}" dt="2023-10-25T23:26:15.757" v="3"/>
          <ac:cxnSpMkLst>
            <pc:docMk/>
            <pc:sldMk cId="3396544943" sldId="341"/>
            <ac:cxnSpMk id="36" creationId="{53B54D5F-4EB5-4654-A0DA-5C0244B053C6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E80508-B04F-4918-B0FE-CFBB6E5D4A14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105E39-89B3-477F-98A1-F7B4EE639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453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kern="1200" dirty="0"/>
              <a:t>Group that </a:t>
            </a:r>
            <a:r>
              <a:rPr lang="en-US" sz="1200" b="0" dirty="0"/>
              <a:t>has representation from around the globe and most entities involved have expressed strong interest in AR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105E39-89B3-477F-98A1-F7B4EE6393D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085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Racism: subordination, discrimination and antagonization of ethno-racial groups who have historically hold less social power by the ethno-racial group with the most social power, often times based on the belief that whiteness or proximity to whiteness is superior to any other ethno-racial identity (https://www.vanderbilt.edu/oacs/wp-content/uploads/sites/140/Key-Terms-Racism.pdf)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Action plan developed by the core </a:t>
            </a:r>
            <a:r>
              <a:rPr lang="en-US" dirty="0" err="1"/>
              <a:t>excom</a:t>
            </a:r>
            <a:r>
              <a:rPr lang="en-US" dirty="0"/>
              <a:t> to address racism and discrimination</a:t>
            </a:r>
            <a:br>
              <a:rPr lang="en-US" dirty="0"/>
            </a:br>
            <a:r>
              <a:rPr lang="en-US" sz="1200" dirty="0"/>
              <a:t>+ Onus of the work on people experiencing racism</a:t>
            </a:r>
          </a:p>
          <a:p>
            <a:r>
              <a:rPr lang="en-US" sz="1200" dirty="0"/>
              <a:t>Coordinated cross-sectional efforts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105E39-89B3-477F-98A1-F7B4EE6393D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712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Obj 2 – conversational framework: as project aims to change practices and increase awareness, needs to be a space to discuss how racism manifests in the organization. Debate ill-fitted. Creating something centered on lived experiences that encourages awareness and change in practices.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105E39-89B3-477F-98A1-F7B4EE6393D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1680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Entry points: projects in south </a:t>
            </a:r>
            <a:r>
              <a:rPr lang="en-US" dirty="0" err="1"/>
              <a:t>sudan</a:t>
            </a:r>
            <a:r>
              <a:rPr lang="en-US" dirty="0"/>
              <a:t> with communities ; HQ staff trying to increase and retain representation of ethno-cultural minoritized groups ; ‘debates’ around racism in the associative space in Norway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105E39-89B3-477F-98A1-F7B4EE6393D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4882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6796CDD2-3F9F-40EF-9B0A-314367AB358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6B4F9383-2B14-4426-9EF3-05D52FE95AB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A677A159-ABE0-4D4B-AF64-C3EABD52A8C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FAC5F69-FC00-472F-A7F7-AFB5CDCA513F}" type="slidenum">
              <a:rPr lang="en-US" altLang="en-US">
                <a:latin typeface="Calibri" panose="020F0502020204030204" pitchFamily="34" charset="0"/>
              </a:rPr>
              <a:pPr/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6796CDD2-3F9F-40EF-9B0A-314367AB358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6B4F9383-2B14-4426-9EF3-05D52FE95AB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A677A159-ABE0-4D4B-AF64-C3EABD52A8C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FAC5F69-FC00-472F-A7F7-AFB5CDCA513F}" type="slidenum">
              <a:rPr lang="en-US" altLang="en-US">
                <a:latin typeface="Calibri" panose="020F0502020204030204" pitchFamily="34" charset="0"/>
              </a:rPr>
              <a:pPr/>
              <a:t>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5831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6796CDD2-3F9F-40EF-9B0A-314367AB358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6B4F9383-2B14-4426-9EF3-05D52FE95AB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A677A159-ABE0-4D4B-AF64-C3EABD52A8C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FAC5F69-FC00-472F-A7F7-AFB5CDCA513F}" type="slidenum">
              <a:rPr lang="en-US" altLang="en-US">
                <a:latin typeface="Calibri" panose="020F0502020204030204" pitchFamily="34" charset="0"/>
              </a:rPr>
              <a:pPr/>
              <a:t>9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599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10/25/2023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10/25/2023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10/25/2023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10/25/2023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10/25/2023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10/25/2023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10/25/2023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svg"/><Relationship Id="rId7" Type="http://schemas.openxmlformats.org/officeDocument/2006/relationships/image" Target="../media/image18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svg"/><Relationship Id="rId4" Type="http://schemas.openxmlformats.org/officeDocument/2006/relationships/image" Target="../media/image15.png"/><Relationship Id="rId9" Type="http://schemas.openxmlformats.org/officeDocument/2006/relationships/image" Target="../media/image20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1980" cy="685799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62685" y="2086035"/>
            <a:ext cx="5452527" cy="1684580"/>
          </a:xfrm>
        </p:spPr>
        <p:txBody>
          <a:bodyPr>
            <a:normAutofit/>
          </a:bodyPr>
          <a:lstStyle/>
          <a:p>
            <a:r>
              <a:rPr lang="en-US" sz="5000" b="1" dirty="0">
                <a:solidFill>
                  <a:schemeClr val="tx1"/>
                </a:solidFill>
              </a:rPr>
              <a:t>Anti-Racism TIC project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2" y="3733179"/>
            <a:ext cx="4775075" cy="559656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3500" b="1" dirty="0">
                <a:solidFill>
                  <a:schemeClr val="tx1"/>
                </a:solidFill>
              </a:rPr>
              <a:t>Concept note overview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EA191-2493-48FA-8A29-380E5B42EBFD}"/>
              </a:ext>
            </a:extLst>
          </p:cNvPr>
          <p:cNvSpPr txBox="1"/>
          <p:nvPr/>
        </p:nvSpPr>
        <p:spPr>
          <a:xfrm>
            <a:off x="5695067" y="6202023"/>
            <a:ext cx="560113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Launch meeting - January 22, 2021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5B3AEEC-D80F-4B3B-B560-D9461DC7E5E8}"/>
              </a:ext>
            </a:extLst>
          </p:cNvPr>
          <p:cNvSpPr/>
          <p:nvPr/>
        </p:nvSpPr>
        <p:spPr>
          <a:xfrm>
            <a:off x="0" y="94766"/>
            <a:ext cx="12192000" cy="65441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E43CE74F-35F7-45CE-B951-774A0D073765}"/>
              </a:ext>
            </a:extLst>
          </p:cNvPr>
          <p:cNvGraphicFramePr>
            <a:graphicFrameLocks noGrp="1"/>
          </p:cNvGraphicFramePr>
          <p:nvPr/>
        </p:nvGraphicFramePr>
        <p:xfrm>
          <a:off x="238538" y="1055837"/>
          <a:ext cx="11744076" cy="5930530"/>
        </p:xfrm>
        <a:graphic>
          <a:graphicData uri="http://schemas.openxmlformats.org/drawingml/2006/table">
            <a:tbl>
              <a:tblPr/>
              <a:tblGrid>
                <a:gridCol w="978673">
                  <a:extLst>
                    <a:ext uri="{9D8B030D-6E8A-4147-A177-3AD203B41FA5}">
                      <a16:colId xmlns:a16="http://schemas.microsoft.com/office/drawing/2014/main" val="518046728"/>
                    </a:ext>
                  </a:extLst>
                </a:gridCol>
                <a:gridCol w="978673">
                  <a:extLst>
                    <a:ext uri="{9D8B030D-6E8A-4147-A177-3AD203B41FA5}">
                      <a16:colId xmlns:a16="http://schemas.microsoft.com/office/drawing/2014/main" val="4118653362"/>
                    </a:ext>
                  </a:extLst>
                </a:gridCol>
                <a:gridCol w="978673">
                  <a:extLst>
                    <a:ext uri="{9D8B030D-6E8A-4147-A177-3AD203B41FA5}">
                      <a16:colId xmlns:a16="http://schemas.microsoft.com/office/drawing/2014/main" val="1245672650"/>
                    </a:ext>
                  </a:extLst>
                </a:gridCol>
                <a:gridCol w="978673">
                  <a:extLst>
                    <a:ext uri="{9D8B030D-6E8A-4147-A177-3AD203B41FA5}">
                      <a16:colId xmlns:a16="http://schemas.microsoft.com/office/drawing/2014/main" val="563773783"/>
                    </a:ext>
                  </a:extLst>
                </a:gridCol>
                <a:gridCol w="978673">
                  <a:extLst>
                    <a:ext uri="{9D8B030D-6E8A-4147-A177-3AD203B41FA5}">
                      <a16:colId xmlns:a16="http://schemas.microsoft.com/office/drawing/2014/main" val="2983152349"/>
                    </a:ext>
                  </a:extLst>
                </a:gridCol>
                <a:gridCol w="978673">
                  <a:extLst>
                    <a:ext uri="{9D8B030D-6E8A-4147-A177-3AD203B41FA5}">
                      <a16:colId xmlns:a16="http://schemas.microsoft.com/office/drawing/2014/main" val="150858231"/>
                    </a:ext>
                  </a:extLst>
                </a:gridCol>
                <a:gridCol w="978673">
                  <a:extLst>
                    <a:ext uri="{9D8B030D-6E8A-4147-A177-3AD203B41FA5}">
                      <a16:colId xmlns:a16="http://schemas.microsoft.com/office/drawing/2014/main" val="3794449411"/>
                    </a:ext>
                  </a:extLst>
                </a:gridCol>
                <a:gridCol w="978673">
                  <a:extLst>
                    <a:ext uri="{9D8B030D-6E8A-4147-A177-3AD203B41FA5}">
                      <a16:colId xmlns:a16="http://schemas.microsoft.com/office/drawing/2014/main" val="2167625641"/>
                    </a:ext>
                  </a:extLst>
                </a:gridCol>
                <a:gridCol w="978673">
                  <a:extLst>
                    <a:ext uri="{9D8B030D-6E8A-4147-A177-3AD203B41FA5}">
                      <a16:colId xmlns:a16="http://schemas.microsoft.com/office/drawing/2014/main" val="115594933"/>
                    </a:ext>
                  </a:extLst>
                </a:gridCol>
                <a:gridCol w="978673">
                  <a:extLst>
                    <a:ext uri="{9D8B030D-6E8A-4147-A177-3AD203B41FA5}">
                      <a16:colId xmlns:a16="http://schemas.microsoft.com/office/drawing/2014/main" val="3803778970"/>
                    </a:ext>
                  </a:extLst>
                </a:gridCol>
                <a:gridCol w="978673">
                  <a:extLst>
                    <a:ext uri="{9D8B030D-6E8A-4147-A177-3AD203B41FA5}">
                      <a16:colId xmlns:a16="http://schemas.microsoft.com/office/drawing/2014/main" val="3560478657"/>
                    </a:ext>
                  </a:extLst>
                </a:gridCol>
                <a:gridCol w="978673">
                  <a:extLst>
                    <a:ext uri="{9D8B030D-6E8A-4147-A177-3AD203B41FA5}">
                      <a16:colId xmlns:a16="http://schemas.microsoft.com/office/drawing/2014/main" val="1234291424"/>
                    </a:ext>
                  </a:extLst>
                </a:gridCol>
              </a:tblGrid>
              <a:tr h="2361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b="1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</a:rPr>
                        <a:t>Jan</a:t>
                      </a:r>
                      <a:endParaRPr lang="en-US" sz="1600" b="1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267" marR="24267" marT="24267" marB="24267">
                    <a:lnL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b="1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</a:rPr>
                        <a:t>Feb</a:t>
                      </a:r>
                      <a:endParaRPr lang="en-US" sz="1600" b="1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267" marR="24267" marT="24267" marB="24267">
                    <a:lnL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b="1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</a:rPr>
                        <a:t>Mar</a:t>
                      </a:r>
                      <a:endParaRPr lang="en-US" sz="1600" b="1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267" marR="24267" marT="24267" marB="24267">
                    <a:lnL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b="1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</a:rPr>
                        <a:t>Apr</a:t>
                      </a:r>
                      <a:endParaRPr lang="en-US" sz="1600" b="1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267" marR="24267" marT="24267" marB="24267">
                    <a:lnL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b="1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</a:rPr>
                        <a:t>May</a:t>
                      </a:r>
                      <a:endParaRPr lang="en-US" sz="1600" b="1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267" marR="24267" marT="24267" marB="24267">
                    <a:lnL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b="1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</a:rPr>
                        <a:t>Jun</a:t>
                      </a:r>
                      <a:endParaRPr lang="en-US" sz="1600" b="1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267" marR="24267" marT="24267" marB="24267">
                    <a:lnL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b="1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</a:rPr>
                        <a:t>Jul</a:t>
                      </a:r>
                      <a:endParaRPr lang="en-US" sz="1600" b="1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267" marR="24267" marT="24267" marB="24267">
                    <a:lnL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b="1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</a:rPr>
                        <a:t>Aug</a:t>
                      </a:r>
                      <a:endParaRPr lang="en-US" sz="1600" b="1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267" marR="24267" marT="24267" marB="24267">
                    <a:lnL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b="1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</a:rPr>
                        <a:t>Sept</a:t>
                      </a:r>
                      <a:endParaRPr lang="en-US" sz="1600" b="1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267" marR="24267" marT="24267" marB="24267">
                    <a:lnL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</a:rPr>
                        <a:t>Oct</a:t>
                      </a:r>
                      <a:endParaRPr lang="en-US" sz="1600" b="1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267" marR="24267" marT="24267" marB="24267">
                    <a:lnL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</a:rPr>
                        <a:t>Nov</a:t>
                      </a:r>
                      <a:endParaRPr lang="en-US" sz="1600" b="1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267" marR="24267" marT="24267" marB="24267">
                    <a:lnL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b="1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</a:rPr>
                        <a:t>Dec</a:t>
                      </a:r>
                      <a:endParaRPr lang="en-US" sz="1600" b="1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267" marR="24267" marT="24267" marB="24267">
                    <a:lnL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8694415"/>
                  </a:ext>
                </a:extLst>
              </a:tr>
              <a:tr h="561231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kern="140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 </a:t>
                      </a:r>
                      <a:endParaRPr lang="en-US" sz="7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267" marR="24267" marT="24267" marB="24267">
                    <a:lnL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kern="140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 </a:t>
                      </a:r>
                      <a:endParaRPr lang="en-US" sz="7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267" marR="24267" marT="24267" marB="24267">
                    <a:lnL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kern="140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 </a:t>
                      </a:r>
                      <a:endParaRPr lang="en-US" sz="7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267" marR="24267" marT="24267" marB="24267">
                    <a:lnL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kern="140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 </a:t>
                      </a:r>
                      <a:endParaRPr lang="en-US" sz="7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267" marR="24267" marT="24267" marB="24267">
                    <a:lnL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kern="140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 </a:t>
                      </a:r>
                      <a:endParaRPr lang="en-US" sz="7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267" marR="24267" marT="24267" marB="24267">
                    <a:lnL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kern="140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 </a:t>
                      </a:r>
                      <a:endParaRPr lang="en-US" sz="7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267" marR="24267" marT="24267" marB="24267">
                    <a:lnL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kern="140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 </a:t>
                      </a:r>
                      <a:endParaRPr lang="en-US" sz="7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267" marR="24267" marT="24267" marB="24267">
                    <a:lnL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kern="140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 </a:t>
                      </a:r>
                      <a:endParaRPr lang="en-US" sz="7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267" marR="24267" marT="24267" marB="24267">
                    <a:lnL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kern="140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 </a:t>
                      </a:r>
                      <a:endParaRPr lang="en-US" sz="7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267" marR="24267" marT="24267" marB="24267">
                    <a:lnL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7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267" marR="24267" marT="24267" marB="24267">
                    <a:lnL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7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267" marR="24267" marT="24267" marB="24267">
                    <a:lnL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kern="140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 </a:t>
                      </a:r>
                      <a:endParaRPr lang="en-US" sz="7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267" marR="24267" marT="24267" marB="24267">
                    <a:lnL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9317040"/>
                  </a:ext>
                </a:extLst>
              </a:tr>
            </a:tbl>
          </a:graphicData>
        </a:graphic>
      </p:graphicFrame>
      <p:sp>
        <p:nvSpPr>
          <p:cNvPr id="5" name="Arrow: Right 4">
            <a:extLst>
              <a:ext uri="{FF2B5EF4-FFF2-40B4-BE49-F238E27FC236}">
                <a16:creationId xmlns:a16="http://schemas.microsoft.com/office/drawing/2014/main" id="{15362309-6D4F-4EE1-B081-5C3C7371D929}"/>
              </a:ext>
            </a:extLst>
          </p:cNvPr>
          <p:cNvSpPr/>
          <p:nvPr/>
        </p:nvSpPr>
        <p:spPr>
          <a:xfrm>
            <a:off x="310280" y="2188631"/>
            <a:ext cx="11714923" cy="233427"/>
          </a:xfrm>
          <a:prstGeom prst="rightArrow">
            <a:avLst>
              <a:gd name="adj1" fmla="val 50000"/>
              <a:gd name="adj2" fmla="val 61193"/>
            </a:avLst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CA" sz="240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1031" name="Picture 7">
            <a:extLst>
              <a:ext uri="{FF2B5EF4-FFF2-40B4-BE49-F238E27FC236}">
                <a16:creationId xmlns:a16="http://schemas.microsoft.com/office/drawing/2014/main" id="{46078009-846D-4FBE-A8A7-8DCDCCEDBD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9024" y="97037"/>
            <a:ext cx="63617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6" name="Explosion 1 22">
            <a:extLst>
              <a:ext uri="{FF2B5EF4-FFF2-40B4-BE49-F238E27FC236}">
                <a16:creationId xmlns:a16="http://schemas.microsoft.com/office/drawing/2014/main" id="{D38F5DF9-411F-4213-8269-B39BC5B64CD4}"/>
              </a:ext>
            </a:extLst>
          </p:cNvPr>
          <p:cNvSpPr/>
          <p:nvPr/>
        </p:nvSpPr>
        <p:spPr>
          <a:xfrm>
            <a:off x="166797" y="1812479"/>
            <a:ext cx="1113439" cy="752303"/>
          </a:xfrm>
          <a:prstGeom prst="irregularSeal1">
            <a:avLst/>
          </a:prstGeom>
          <a:solidFill>
            <a:srgbClr val="FFFF00"/>
          </a:solidFill>
          <a:ln>
            <a:solidFill>
              <a:schemeClr val="tx1"/>
            </a:solidFill>
          </a:ln>
          <a:scene3d>
            <a:camera prst="orthographicFront"/>
            <a:lightRig rig="threePt" dir="t">
              <a:rot lat="0" lon="0" rev="6000000"/>
            </a:lightRig>
          </a:scene3d>
          <a:sp3d extrusionH="139700">
            <a:bevelT w="44450" h="3810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CA" sz="1000" b="1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Today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CA" sz="1000" b="1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Jan 22</a:t>
            </a:r>
            <a:endParaRPr lang="en-CA" sz="800" b="1" dirty="0">
              <a:solidFill>
                <a:srgbClr val="0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9BB6BF3-E6DD-417D-9F8C-F7213A2C9312}"/>
              </a:ext>
            </a:extLst>
          </p:cNvPr>
          <p:cNvSpPr txBox="1"/>
          <p:nvPr/>
        </p:nvSpPr>
        <p:spPr>
          <a:xfrm>
            <a:off x="166797" y="94766"/>
            <a:ext cx="6579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Anti-Racism: Building Awareness and Changing Practice </a:t>
            </a:r>
          </a:p>
          <a:p>
            <a:r>
              <a:rPr lang="en-US" b="1" dirty="0">
                <a:latin typeface="Aharoni" panose="02010803020104030203" pitchFamily="2" charset="-79"/>
                <a:cs typeface="Aharoni" panose="02010803020104030203" pitchFamily="2" charset="-79"/>
              </a:rPr>
              <a:t>2021 Timeline and Milestones</a:t>
            </a:r>
          </a:p>
        </p:txBody>
      </p:sp>
      <p:sp>
        <p:nvSpPr>
          <p:cNvPr id="41" name="Isosceles Triangle 40">
            <a:extLst>
              <a:ext uri="{FF2B5EF4-FFF2-40B4-BE49-F238E27FC236}">
                <a16:creationId xmlns:a16="http://schemas.microsoft.com/office/drawing/2014/main" id="{CCD086F4-DD34-4002-921B-956E1990957D}"/>
              </a:ext>
            </a:extLst>
          </p:cNvPr>
          <p:cNvSpPr/>
          <p:nvPr/>
        </p:nvSpPr>
        <p:spPr>
          <a:xfrm>
            <a:off x="3079090" y="2551471"/>
            <a:ext cx="1513095" cy="248864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dirty="0"/>
              <a:t>Draft II </a:t>
            </a:r>
            <a:r>
              <a:rPr lang="en-CA" sz="1200" dirty="0"/>
              <a:t>Concept</a:t>
            </a:r>
            <a:r>
              <a:rPr lang="en-CA" sz="1400" dirty="0"/>
              <a:t> Note</a:t>
            </a:r>
          </a:p>
        </p:txBody>
      </p:sp>
      <p:sp>
        <p:nvSpPr>
          <p:cNvPr id="42" name="Isosceles Triangle 41">
            <a:extLst>
              <a:ext uri="{FF2B5EF4-FFF2-40B4-BE49-F238E27FC236}">
                <a16:creationId xmlns:a16="http://schemas.microsoft.com/office/drawing/2014/main" id="{BACB8119-1CAC-4E92-9C2A-EDC468093389}"/>
              </a:ext>
            </a:extLst>
          </p:cNvPr>
          <p:cNvSpPr/>
          <p:nvPr/>
        </p:nvSpPr>
        <p:spPr>
          <a:xfrm>
            <a:off x="8745440" y="2622997"/>
            <a:ext cx="1513095" cy="248864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dirty="0"/>
              <a:t>Con-sider Phase II</a:t>
            </a:r>
          </a:p>
        </p:txBody>
      </p:sp>
      <p:sp>
        <p:nvSpPr>
          <p:cNvPr id="43" name="Isosceles Triangle 42">
            <a:extLst>
              <a:ext uri="{FF2B5EF4-FFF2-40B4-BE49-F238E27FC236}">
                <a16:creationId xmlns:a16="http://schemas.microsoft.com/office/drawing/2014/main" id="{313A6714-5E88-4812-9327-5CD96B93B2A5}"/>
              </a:ext>
            </a:extLst>
          </p:cNvPr>
          <p:cNvSpPr/>
          <p:nvPr/>
        </p:nvSpPr>
        <p:spPr>
          <a:xfrm>
            <a:off x="619515" y="2550636"/>
            <a:ext cx="1513095" cy="248864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dirty="0"/>
              <a:t>Launch</a:t>
            </a:r>
          </a:p>
          <a:p>
            <a:pPr algn="ctr"/>
            <a:r>
              <a:rPr lang="en-CA" sz="1400" dirty="0"/>
              <a:t>Lead Recruit</a:t>
            </a:r>
          </a:p>
        </p:txBody>
      </p:sp>
      <p:sp>
        <p:nvSpPr>
          <p:cNvPr id="44" name="Isosceles Triangle 43">
            <a:extLst>
              <a:ext uri="{FF2B5EF4-FFF2-40B4-BE49-F238E27FC236}">
                <a16:creationId xmlns:a16="http://schemas.microsoft.com/office/drawing/2014/main" id="{F85472E7-EBE2-420A-B65A-1CE9EA1D71B5}"/>
              </a:ext>
            </a:extLst>
          </p:cNvPr>
          <p:cNvSpPr/>
          <p:nvPr/>
        </p:nvSpPr>
        <p:spPr>
          <a:xfrm>
            <a:off x="1678450" y="2561013"/>
            <a:ext cx="1679761" cy="248864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100" dirty="0"/>
              <a:t>Curriculum </a:t>
            </a:r>
            <a:r>
              <a:rPr lang="en-CA" sz="1200" dirty="0"/>
              <a:t>audience and Pilot Sites </a:t>
            </a:r>
          </a:p>
        </p:txBody>
      </p:sp>
      <p:sp>
        <p:nvSpPr>
          <p:cNvPr id="45" name="Isosceles Triangle 44">
            <a:extLst>
              <a:ext uri="{FF2B5EF4-FFF2-40B4-BE49-F238E27FC236}">
                <a16:creationId xmlns:a16="http://schemas.microsoft.com/office/drawing/2014/main" id="{0EA5C888-BB99-4922-9C55-A2AD93DF2E54}"/>
              </a:ext>
            </a:extLst>
          </p:cNvPr>
          <p:cNvSpPr/>
          <p:nvPr/>
        </p:nvSpPr>
        <p:spPr>
          <a:xfrm>
            <a:off x="4894066" y="2894447"/>
            <a:ext cx="1513095" cy="248864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dirty="0"/>
              <a:t>Internal Comms</a:t>
            </a:r>
          </a:p>
        </p:txBody>
      </p:sp>
      <p:sp>
        <p:nvSpPr>
          <p:cNvPr id="46" name="Isosceles Triangle 45">
            <a:extLst>
              <a:ext uri="{FF2B5EF4-FFF2-40B4-BE49-F238E27FC236}">
                <a16:creationId xmlns:a16="http://schemas.microsoft.com/office/drawing/2014/main" id="{7CF70BE0-23CB-4EDD-A2C8-E61B1DA2E637}"/>
              </a:ext>
            </a:extLst>
          </p:cNvPr>
          <p:cNvSpPr/>
          <p:nvPr/>
        </p:nvSpPr>
        <p:spPr>
          <a:xfrm>
            <a:off x="7818220" y="3691783"/>
            <a:ext cx="1612027" cy="248864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dirty="0"/>
              <a:t>Progress Eval</a:t>
            </a:r>
          </a:p>
        </p:txBody>
      </p:sp>
      <p:sp>
        <p:nvSpPr>
          <p:cNvPr id="47" name="Isosceles Triangle 46">
            <a:extLst>
              <a:ext uri="{FF2B5EF4-FFF2-40B4-BE49-F238E27FC236}">
                <a16:creationId xmlns:a16="http://schemas.microsoft.com/office/drawing/2014/main" id="{B1C8DA81-F391-4EEA-ABDC-371B81B314CC}"/>
              </a:ext>
            </a:extLst>
          </p:cNvPr>
          <p:cNvSpPr/>
          <p:nvPr/>
        </p:nvSpPr>
        <p:spPr>
          <a:xfrm>
            <a:off x="2401756" y="3767528"/>
            <a:ext cx="1513095" cy="248864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200" dirty="0"/>
              <a:t>M&amp;E</a:t>
            </a:r>
          </a:p>
        </p:txBody>
      </p:sp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1E460FC8-8974-4600-B26F-B3AE6C98A01B}"/>
              </a:ext>
            </a:extLst>
          </p:cNvPr>
          <p:cNvSpPr/>
          <p:nvPr/>
        </p:nvSpPr>
        <p:spPr>
          <a:xfrm>
            <a:off x="3693162" y="3779823"/>
            <a:ext cx="1513095" cy="248864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dirty="0"/>
              <a:t>Secure full funding</a:t>
            </a:r>
          </a:p>
        </p:txBody>
      </p:sp>
      <p:sp>
        <p:nvSpPr>
          <p:cNvPr id="48" name="Isosceles Triangle 47">
            <a:extLst>
              <a:ext uri="{FF2B5EF4-FFF2-40B4-BE49-F238E27FC236}">
                <a16:creationId xmlns:a16="http://schemas.microsoft.com/office/drawing/2014/main" id="{C87622CA-6CC8-45BD-A7E6-003CB780C072}"/>
              </a:ext>
            </a:extLst>
          </p:cNvPr>
          <p:cNvSpPr/>
          <p:nvPr/>
        </p:nvSpPr>
        <p:spPr>
          <a:xfrm>
            <a:off x="1167781" y="3777905"/>
            <a:ext cx="1513095" cy="248864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dirty="0"/>
              <a:t>Finalize SC&amp;CT </a:t>
            </a:r>
            <a:r>
              <a:rPr lang="en-CA" sz="1400" dirty="0" err="1"/>
              <a:t>ToRs</a:t>
            </a:r>
            <a:endParaRPr lang="en-CA" sz="1200" dirty="0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CC133C8C-94CC-4EF9-9389-1936529A72ED}"/>
              </a:ext>
            </a:extLst>
          </p:cNvPr>
          <p:cNvSpPr/>
          <p:nvPr/>
        </p:nvSpPr>
        <p:spPr>
          <a:xfrm>
            <a:off x="3456453" y="1650343"/>
            <a:ext cx="5973794" cy="4403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/>
              <a:t>Run pilot projects</a:t>
            </a:r>
          </a:p>
        </p:txBody>
      </p:sp>
    </p:spTree>
    <p:extLst>
      <p:ext uri="{BB962C8B-B14F-4D97-AF65-F5344CB8AC3E}">
        <p14:creationId xmlns:p14="http://schemas.microsoft.com/office/powerpoint/2010/main" val="2172904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3" grpId="0" animBg="1"/>
      <p:bldP spid="48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9" y="36424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/>
              <a:t>To keep in mind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ECC76F5-627A-4F2F-9FA1-78D6041428F2}"/>
              </a:ext>
            </a:extLst>
          </p:cNvPr>
          <p:cNvGrpSpPr/>
          <p:nvPr/>
        </p:nvGrpSpPr>
        <p:grpSpPr>
          <a:xfrm>
            <a:off x="5100058" y="2485406"/>
            <a:ext cx="1887187" cy="1887187"/>
            <a:chOff x="1517249" y="2473753"/>
            <a:chExt cx="1887187" cy="1887187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B16694E5-C15C-4F3A-B9ED-55136D9292CB}"/>
                </a:ext>
              </a:extLst>
            </p:cNvPr>
            <p:cNvSpPr/>
            <p:nvPr/>
          </p:nvSpPr>
          <p:spPr>
            <a:xfrm>
              <a:off x="1517249" y="2473753"/>
              <a:ext cx="1887187" cy="1887187"/>
            </a:xfrm>
            <a:prstGeom prst="ellipse">
              <a:avLst/>
            </a:prstGeom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6" name="Rectangle 5" descr="Scales of Justice">
              <a:extLst>
                <a:ext uri="{FF2B5EF4-FFF2-40B4-BE49-F238E27FC236}">
                  <a16:creationId xmlns:a16="http://schemas.microsoft.com/office/drawing/2014/main" id="{4CDF137F-06C1-4EDD-B123-58EEBBF95B98}"/>
                </a:ext>
              </a:extLst>
            </p:cNvPr>
            <p:cNvSpPr/>
            <p:nvPr/>
          </p:nvSpPr>
          <p:spPr>
            <a:xfrm>
              <a:off x="1869898" y="2887315"/>
              <a:ext cx="1181889" cy="1060064"/>
            </a:xfrm>
            <a:prstGeom prst="rect">
              <a:avLst/>
            </a:prstGeom>
            <a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bg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</p:grp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F0749AC-1C8D-45A3-B750-B1FC703AE650}"/>
              </a:ext>
            </a:extLst>
          </p:cNvPr>
          <p:cNvSpPr/>
          <p:nvPr/>
        </p:nvSpPr>
        <p:spPr>
          <a:xfrm>
            <a:off x="4496777" y="4808006"/>
            <a:ext cx="3093750" cy="945000"/>
          </a:xfrm>
          <a:custGeom>
            <a:avLst/>
            <a:gdLst>
              <a:gd name="connsiteX0" fmla="*/ 0 w 3093750"/>
              <a:gd name="connsiteY0" fmla="*/ 0 h 945000"/>
              <a:gd name="connsiteX1" fmla="*/ 3093750 w 3093750"/>
              <a:gd name="connsiteY1" fmla="*/ 0 h 945000"/>
              <a:gd name="connsiteX2" fmla="*/ 3093750 w 3093750"/>
              <a:gd name="connsiteY2" fmla="*/ 945000 h 945000"/>
              <a:gd name="connsiteX3" fmla="*/ 0 w 3093750"/>
              <a:gd name="connsiteY3" fmla="*/ 945000 h 945000"/>
              <a:gd name="connsiteX4" fmla="*/ 0 w 3093750"/>
              <a:gd name="connsiteY4" fmla="*/ 0 h 94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3750" h="945000">
                <a:moveTo>
                  <a:pt x="0" y="0"/>
                </a:moveTo>
                <a:lnTo>
                  <a:pt x="3093750" y="0"/>
                </a:lnTo>
                <a:lnTo>
                  <a:pt x="3093750" y="945000"/>
                </a:lnTo>
                <a:lnTo>
                  <a:pt x="0" y="945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marL="0" lvl="0" indent="0" algn="ctr" defTabSz="88900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None/>
              <a:defRPr cap="all"/>
            </a:pPr>
            <a:r>
              <a:rPr lang="en-US" sz="2000" b="1" kern="1200" dirty="0"/>
              <a:t>Balance (specific vs. general)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1BFC6C0-9099-40DB-AFEA-CD37DF30C2C1}"/>
              </a:ext>
            </a:extLst>
          </p:cNvPr>
          <p:cNvGrpSpPr/>
          <p:nvPr/>
        </p:nvGrpSpPr>
        <p:grpSpPr>
          <a:xfrm>
            <a:off x="1246706" y="2473753"/>
            <a:ext cx="1887187" cy="1887187"/>
            <a:chOff x="5152405" y="2473753"/>
            <a:chExt cx="1887187" cy="1887187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1055057-4D4B-401E-B8FC-3546D01C76EF}"/>
                </a:ext>
              </a:extLst>
            </p:cNvPr>
            <p:cNvSpPr/>
            <p:nvPr/>
          </p:nvSpPr>
          <p:spPr>
            <a:xfrm>
              <a:off x="5152405" y="2473753"/>
              <a:ext cx="1887187" cy="1887187"/>
            </a:xfrm>
            <a:prstGeom prst="ellipse">
              <a:avLst/>
            </a:prstGeom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9" name="Rectangle 8" descr="Users">
              <a:extLst>
                <a:ext uri="{FF2B5EF4-FFF2-40B4-BE49-F238E27FC236}">
                  <a16:creationId xmlns:a16="http://schemas.microsoft.com/office/drawing/2014/main" id="{CBD68A85-9201-48B4-93FA-EAABFC6E4C77}"/>
                </a:ext>
              </a:extLst>
            </p:cNvPr>
            <p:cNvSpPr/>
            <p:nvPr/>
          </p:nvSpPr>
          <p:spPr>
            <a:xfrm>
              <a:off x="5554593" y="2875941"/>
              <a:ext cx="1082812" cy="1082812"/>
            </a:xfrm>
            <a:prstGeom prst="rect">
              <a:avLst/>
            </a:prstGeom>
            <a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bg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07105F8-DE97-491A-A468-7E0690FF3F73}"/>
              </a:ext>
            </a:extLst>
          </p:cNvPr>
          <p:cNvSpPr/>
          <p:nvPr/>
        </p:nvSpPr>
        <p:spPr>
          <a:xfrm>
            <a:off x="633896" y="4758251"/>
            <a:ext cx="3093750" cy="945000"/>
          </a:xfrm>
          <a:custGeom>
            <a:avLst/>
            <a:gdLst>
              <a:gd name="connsiteX0" fmla="*/ 0 w 3093750"/>
              <a:gd name="connsiteY0" fmla="*/ 0 h 945000"/>
              <a:gd name="connsiteX1" fmla="*/ 3093750 w 3093750"/>
              <a:gd name="connsiteY1" fmla="*/ 0 h 945000"/>
              <a:gd name="connsiteX2" fmla="*/ 3093750 w 3093750"/>
              <a:gd name="connsiteY2" fmla="*/ 945000 h 945000"/>
              <a:gd name="connsiteX3" fmla="*/ 0 w 3093750"/>
              <a:gd name="connsiteY3" fmla="*/ 945000 h 945000"/>
              <a:gd name="connsiteX4" fmla="*/ 0 w 3093750"/>
              <a:gd name="connsiteY4" fmla="*/ 0 h 94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3750" h="945000">
                <a:moveTo>
                  <a:pt x="0" y="0"/>
                </a:moveTo>
                <a:lnTo>
                  <a:pt x="3093750" y="0"/>
                </a:lnTo>
                <a:lnTo>
                  <a:pt x="3093750" y="945000"/>
                </a:lnTo>
                <a:lnTo>
                  <a:pt x="0" y="945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marL="0" lvl="0" indent="0" algn="ctr" defTabSz="88900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None/>
              <a:defRPr cap="all"/>
            </a:pPr>
            <a:r>
              <a:rPr lang="en-US" sz="2000" b="1" kern="1200" dirty="0"/>
              <a:t>Content and approach to be decided collectively  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148F6BE-6BF9-4BC7-8708-B9D5A0573731}"/>
              </a:ext>
            </a:extLst>
          </p:cNvPr>
          <p:cNvGrpSpPr/>
          <p:nvPr/>
        </p:nvGrpSpPr>
        <p:grpSpPr>
          <a:xfrm>
            <a:off x="8787562" y="2473753"/>
            <a:ext cx="1887187" cy="1887187"/>
            <a:chOff x="8787562" y="2473753"/>
            <a:chExt cx="1887187" cy="1887187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E4B73B0-7E9A-4DDA-9496-96482775AF73}"/>
                </a:ext>
              </a:extLst>
            </p:cNvPr>
            <p:cNvSpPr/>
            <p:nvPr/>
          </p:nvSpPr>
          <p:spPr>
            <a:xfrm>
              <a:off x="8787562" y="2473753"/>
              <a:ext cx="1887187" cy="1887187"/>
            </a:xfrm>
            <a:prstGeom prst="ellipse">
              <a:avLst/>
            </a:prstGeom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12" name="Rectangle 11" descr="Stopwatch">
              <a:extLst>
                <a:ext uri="{FF2B5EF4-FFF2-40B4-BE49-F238E27FC236}">
                  <a16:creationId xmlns:a16="http://schemas.microsoft.com/office/drawing/2014/main" id="{9A872C35-3580-4834-82D5-1C197C656AC5}"/>
                </a:ext>
              </a:extLst>
            </p:cNvPr>
            <p:cNvSpPr/>
            <p:nvPr/>
          </p:nvSpPr>
          <p:spPr>
            <a:xfrm>
              <a:off x="9189749" y="2875941"/>
              <a:ext cx="1082812" cy="1082812"/>
            </a:xfrm>
            <a:prstGeom prst="rect">
              <a:avLst/>
            </a:prstGeom>
            <a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bg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A50EF36-094C-4142-AF2F-78B54454ED45}"/>
              </a:ext>
            </a:extLst>
          </p:cNvPr>
          <p:cNvSpPr/>
          <p:nvPr/>
        </p:nvSpPr>
        <p:spPr>
          <a:xfrm>
            <a:off x="8184280" y="4777302"/>
            <a:ext cx="3093750" cy="945000"/>
          </a:xfrm>
          <a:custGeom>
            <a:avLst/>
            <a:gdLst>
              <a:gd name="connsiteX0" fmla="*/ 0 w 3093750"/>
              <a:gd name="connsiteY0" fmla="*/ 0 h 945000"/>
              <a:gd name="connsiteX1" fmla="*/ 3093750 w 3093750"/>
              <a:gd name="connsiteY1" fmla="*/ 0 h 945000"/>
              <a:gd name="connsiteX2" fmla="*/ 3093750 w 3093750"/>
              <a:gd name="connsiteY2" fmla="*/ 945000 h 945000"/>
              <a:gd name="connsiteX3" fmla="*/ 0 w 3093750"/>
              <a:gd name="connsiteY3" fmla="*/ 945000 h 945000"/>
              <a:gd name="connsiteX4" fmla="*/ 0 w 3093750"/>
              <a:gd name="connsiteY4" fmla="*/ 0 h 94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3750" h="945000">
                <a:moveTo>
                  <a:pt x="0" y="0"/>
                </a:moveTo>
                <a:lnTo>
                  <a:pt x="3093750" y="0"/>
                </a:lnTo>
                <a:lnTo>
                  <a:pt x="3093750" y="945000"/>
                </a:lnTo>
                <a:lnTo>
                  <a:pt x="0" y="945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marL="0" lvl="0" indent="0" algn="ctr" defTabSz="88900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None/>
              <a:defRPr cap="all"/>
            </a:pPr>
            <a:r>
              <a:rPr lang="en-US" sz="2000" b="1" kern="1200" dirty="0"/>
              <a:t>Concept note to be revised by Late </a:t>
            </a:r>
            <a:r>
              <a:rPr lang="en-US" sz="2000" b="1" dirty="0"/>
              <a:t>A</a:t>
            </a:r>
            <a:r>
              <a:rPr lang="en-US" sz="2000" b="1" kern="1200" dirty="0"/>
              <a:t>pril</a:t>
            </a:r>
          </a:p>
        </p:txBody>
      </p:sp>
    </p:spTree>
    <p:extLst>
      <p:ext uri="{BB962C8B-B14F-4D97-AF65-F5344CB8AC3E}">
        <p14:creationId xmlns:p14="http://schemas.microsoft.com/office/powerpoint/2010/main" val="183243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4139F-9D4F-4628-A5ED-A704E2FDF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01254"/>
            <a:ext cx="10058400" cy="979377"/>
          </a:xfrm>
        </p:spPr>
        <p:txBody>
          <a:bodyPr>
            <a:noAutofit/>
          </a:bodyPr>
          <a:lstStyle/>
          <a:p>
            <a:r>
              <a:rPr lang="en-US" sz="5500" b="1" dirty="0"/>
              <a:t>Underpinnings of the project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670502-7936-46FC-A3EC-68F2DEE77619}"/>
              </a:ext>
            </a:extLst>
          </p:cNvPr>
          <p:cNvSpPr txBox="1"/>
          <p:nvPr/>
        </p:nvSpPr>
        <p:spPr>
          <a:xfrm>
            <a:off x="742955" y="1544585"/>
            <a:ext cx="967467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/>
              <a:t>Racism as a system that frames societies and its institutions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A4ACCA-5ADE-4F29-A78D-340ADA35FA66}"/>
              </a:ext>
            </a:extLst>
          </p:cNvPr>
          <p:cNvSpPr txBox="1"/>
          <p:nvPr/>
        </p:nvSpPr>
        <p:spPr>
          <a:xfrm>
            <a:off x="674916" y="2353229"/>
            <a:ext cx="348342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/>
              <a:t> MSF is no exception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70B2FB-96D5-4885-9D0D-092EB89D3DE2}"/>
              </a:ext>
            </a:extLst>
          </p:cNvPr>
          <p:cNvSpPr txBox="1"/>
          <p:nvPr/>
        </p:nvSpPr>
        <p:spPr>
          <a:xfrm>
            <a:off x="1124686" y="1877199"/>
            <a:ext cx="967467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dirty="0"/>
              <a:t>Lack of cross-sectional evidence-based efforts to embed anti-racist praxis in MSF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4DF5B7-2311-460B-8404-17AD6D3128F2}"/>
              </a:ext>
            </a:extLst>
          </p:cNvPr>
          <p:cNvSpPr txBox="1"/>
          <p:nvPr/>
        </p:nvSpPr>
        <p:spPr>
          <a:xfrm>
            <a:off x="883579" y="5250437"/>
            <a:ext cx="47847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Poor prospect of grasping in-depth how racism manifests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4050C1A-B010-47D1-BC6A-0BF7BC21BC79}"/>
              </a:ext>
            </a:extLst>
          </p:cNvPr>
          <p:cNvSpPr txBox="1"/>
          <p:nvPr/>
        </p:nvSpPr>
        <p:spPr>
          <a:xfrm>
            <a:off x="6096000" y="5250437"/>
            <a:ext cx="56354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Poor prospect of any coordinated anti-racist praxis at the international level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3E90F12-21DF-478F-9689-7E288928DFC3}"/>
              </a:ext>
            </a:extLst>
          </p:cNvPr>
          <p:cNvCxnSpPr>
            <a:cxnSpLocks/>
          </p:cNvCxnSpPr>
          <p:nvPr/>
        </p:nvCxnSpPr>
        <p:spPr>
          <a:xfrm flipH="1">
            <a:off x="3361775" y="2886188"/>
            <a:ext cx="1024641" cy="1137332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299D6CE-7A27-46CA-B4B9-CD7D28CFFFBE}"/>
              </a:ext>
            </a:extLst>
          </p:cNvPr>
          <p:cNvCxnSpPr>
            <a:cxnSpLocks/>
          </p:cNvCxnSpPr>
          <p:nvPr/>
        </p:nvCxnSpPr>
        <p:spPr>
          <a:xfrm>
            <a:off x="7239522" y="2924879"/>
            <a:ext cx="762013" cy="1239332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Graphic 44" descr="Questions with solid fill">
            <a:extLst>
              <a:ext uri="{FF2B5EF4-FFF2-40B4-BE49-F238E27FC236}">
                <a16:creationId xmlns:a16="http://schemas.microsoft.com/office/drawing/2014/main" id="{A8C73437-DC2A-43CF-810D-AE71555A73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416629" y="4090629"/>
            <a:ext cx="1028691" cy="1028691"/>
          </a:xfrm>
          <a:prstGeom prst="rect">
            <a:avLst/>
          </a:prstGeom>
        </p:spPr>
      </p:pic>
      <p:pic>
        <p:nvPicPr>
          <p:cNvPr id="47" name="Graphic 46" descr="Stop with solid fill">
            <a:extLst>
              <a:ext uri="{FF2B5EF4-FFF2-40B4-BE49-F238E27FC236}">
                <a16:creationId xmlns:a16="http://schemas.microsoft.com/office/drawing/2014/main" id="{96AB3DFC-9E1B-431E-8538-9B46200B22E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769688" y="4243234"/>
            <a:ext cx="914400" cy="9144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710FE0E-2022-40B1-A6A5-9A1CBF905B60}"/>
              </a:ext>
            </a:extLst>
          </p:cNvPr>
          <p:cNvSpPr txBox="1"/>
          <p:nvPr/>
        </p:nvSpPr>
        <p:spPr>
          <a:xfrm>
            <a:off x="5350236" y="2353229"/>
            <a:ext cx="616684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Statements from different entities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Initiatives / Projects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Full </a:t>
            </a:r>
            <a:r>
              <a:rPr lang="en-US" sz="2200" dirty="0" err="1"/>
              <a:t>Excom</a:t>
            </a:r>
            <a:r>
              <a:rPr lang="en-US" sz="2200" dirty="0"/>
              <a:t> Action Plan to address racism and discrimination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The MSF we want to be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PRV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CC52A05-BB54-478A-82FC-E05870F616E7}"/>
              </a:ext>
            </a:extLst>
          </p:cNvPr>
          <p:cNvCxnSpPr>
            <a:cxnSpLocks/>
          </p:cNvCxnSpPr>
          <p:nvPr/>
        </p:nvCxnSpPr>
        <p:spPr>
          <a:xfrm>
            <a:off x="4028207" y="2591756"/>
            <a:ext cx="1207822" cy="0"/>
          </a:xfrm>
          <a:prstGeom prst="straightConnector1">
            <a:avLst/>
          </a:prstGeom>
          <a:ln w="76200">
            <a:solidFill>
              <a:schemeClr val="bg1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606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9" grpId="0"/>
      <p:bldP spid="10" grpId="0"/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7A78F-0BA1-4362-B392-425E99F30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59565"/>
            <a:ext cx="10058400" cy="1079090"/>
          </a:xfrm>
        </p:spPr>
        <p:txBody>
          <a:bodyPr/>
          <a:lstStyle/>
          <a:p>
            <a:pPr algn="ctr"/>
            <a:r>
              <a:rPr lang="en-US" b="1" dirty="0"/>
              <a:t>What is the project proposing?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BE38AF-09B1-4525-94F2-D24A1932F75E}"/>
              </a:ext>
            </a:extLst>
          </p:cNvPr>
          <p:cNvSpPr txBox="1"/>
          <p:nvPr/>
        </p:nvSpPr>
        <p:spPr>
          <a:xfrm>
            <a:off x="902429" y="1546110"/>
            <a:ext cx="10373539" cy="861774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500" dirty="0"/>
              <a:t>Cross- sectional evidence-based guidance to embed anti-racism in MSF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C19D35-03B2-4785-85D2-6396344DCEA5}"/>
              </a:ext>
            </a:extLst>
          </p:cNvPr>
          <p:cNvSpPr txBox="1"/>
          <p:nvPr/>
        </p:nvSpPr>
        <p:spPr>
          <a:xfrm>
            <a:off x="1317175" y="2919484"/>
            <a:ext cx="5562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Journey* with different entry points* to increase anti-racism awareness and practices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A9986-1E97-4B7B-BF73-EC1E1BAAC8E2}"/>
              </a:ext>
            </a:extLst>
          </p:cNvPr>
          <p:cNvSpPr txBox="1"/>
          <p:nvPr/>
        </p:nvSpPr>
        <p:spPr>
          <a:xfrm>
            <a:off x="1317174" y="3895937"/>
            <a:ext cx="52904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Create a conversational framework to discuss racism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58BE5E-2693-429F-A1B9-9A6B82B3B318}"/>
              </a:ext>
            </a:extLst>
          </p:cNvPr>
          <p:cNvSpPr txBox="1"/>
          <p:nvPr/>
        </p:nvSpPr>
        <p:spPr>
          <a:xfrm>
            <a:off x="1317174" y="4782306"/>
            <a:ext cx="5562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Build/strengthen capacity to host conversations about racism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504E65C-C489-4109-8802-2E631FB5F189}"/>
              </a:ext>
            </a:extLst>
          </p:cNvPr>
          <p:cNvSpPr txBox="1"/>
          <p:nvPr/>
        </p:nvSpPr>
        <p:spPr>
          <a:xfrm>
            <a:off x="7600404" y="3072632"/>
            <a:ext cx="39972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Content and approaches are curated by SME’s and based on AR praxis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88E656-8D9E-4FB9-A693-E452B6A1CEAA}"/>
              </a:ext>
            </a:extLst>
          </p:cNvPr>
          <p:cNvSpPr txBox="1"/>
          <p:nvPr/>
        </p:nvSpPr>
        <p:spPr>
          <a:xfrm>
            <a:off x="487684" y="3072632"/>
            <a:ext cx="829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Obj 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4212826-7BC3-4298-9EBD-5EC3473E2873}"/>
              </a:ext>
            </a:extLst>
          </p:cNvPr>
          <p:cNvSpPr txBox="1"/>
          <p:nvPr/>
        </p:nvSpPr>
        <p:spPr>
          <a:xfrm>
            <a:off x="487684" y="3982737"/>
            <a:ext cx="1872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Obj 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99D8C10-6A86-45EB-A76E-F9EE4D4991CC}"/>
              </a:ext>
            </a:extLst>
          </p:cNvPr>
          <p:cNvSpPr txBox="1"/>
          <p:nvPr/>
        </p:nvSpPr>
        <p:spPr>
          <a:xfrm>
            <a:off x="487684" y="4848588"/>
            <a:ext cx="1872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Obj 3</a:t>
            </a:r>
          </a:p>
        </p:txBody>
      </p:sp>
      <p:sp>
        <p:nvSpPr>
          <p:cNvPr id="12" name="Right Brace 11">
            <a:extLst>
              <a:ext uri="{FF2B5EF4-FFF2-40B4-BE49-F238E27FC236}">
                <a16:creationId xmlns:a16="http://schemas.microsoft.com/office/drawing/2014/main" id="{B7CB1E01-FC97-41B1-A735-ECA65D282B9E}"/>
              </a:ext>
            </a:extLst>
          </p:cNvPr>
          <p:cNvSpPr/>
          <p:nvPr/>
        </p:nvSpPr>
        <p:spPr>
          <a:xfrm>
            <a:off x="6868885" y="2919484"/>
            <a:ext cx="622660" cy="2374638"/>
          </a:xfrm>
          <a:prstGeom prst="rightBrace">
            <a:avLst>
              <a:gd name="adj1" fmla="val 18822"/>
              <a:gd name="adj2" fmla="val 50000"/>
            </a:avLst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7D3E890-A045-493F-929A-B6DE1A1EC05B}"/>
              </a:ext>
            </a:extLst>
          </p:cNvPr>
          <p:cNvSpPr txBox="1"/>
          <p:nvPr/>
        </p:nvSpPr>
        <p:spPr>
          <a:xfrm>
            <a:off x="7868202" y="2656143"/>
            <a:ext cx="1483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Specificities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DB284D4-57DC-47B3-AAE8-BD06E3DB1A13}"/>
              </a:ext>
            </a:extLst>
          </p:cNvPr>
          <p:cNvSpPr txBox="1"/>
          <p:nvPr/>
        </p:nvSpPr>
        <p:spPr>
          <a:xfrm>
            <a:off x="7600404" y="4043119"/>
            <a:ext cx="3668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Tailored to specific contexts and designed by locally-based actors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85D0ECB-E0A0-432A-B243-C9F0A3CDBF18}"/>
              </a:ext>
            </a:extLst>
          </p:cNvPr>
          <p:cNvSpPr txBox="1"/>
          <p:nvPr/>
        </p:nvSpPr>
        <p:spPr>
          <a:xfrm>
            <a:off x="7652653" y="4938298"/>
            <a:ext cx="39972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Hands-on / (un)learning by doing</a:t>
            </a:r>
          </a:p>
        </p:txBody>
      </p:sp>
    </p:spTree>
    <p:extLst>
      <p:ext uri="{BB962C8B-B14F-4D97-AF65-F5344CB8AC3E}">
        <p14:creationId xmlns:p14="http://schemas.microsoft.com/office/powerpoint/2010/main" val="4162189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2" build="allAtOnce"/>
      <p:bldP spid="6" grpId="0" build="allAtOnce"/>
      <p:bldP spid="7" grpId="0" build="allAtOnce"/>
      <p:bldP spid="8" grpId="0"/>
      <p:bldP spid="3" grpId="0"/>
      <p:bldP spid="10" grpId="0"/>
      <p:bldP spid="11" grpId="0"/>
      <p:bldP spid="12" grpId="0" animBg="1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10467-F1CF-4E0B-80B9-77B26E6A2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7437" y="304551"/>
            <a:ext cx="7192734" cy="698992"/>
          </a:xfrm>
        </p:spPr>
        <p:txBody>
          <a:bodyPr>
            <a:normAutofit/>
          </a:bodyPr>
          <a:lstStyle/>
          <a:p>
            <a:pPr algn="ctr"/>
            <a:r>
              <a:rPr lang="en-US" sz="3500" b="1" dirty="0"/>
              <a:t>Theory of Change diagram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DB9C48-D72A-4E2C-999B-4DBB7992EF1B}"/>
              </a:ext>
            </a:extLst>
          </p:cNvPr>
          <p:cNvSpPr txBox="1"/>
          <p:nvPr/>
        </p:nvSpPr>
        <p:spPr>
          <a:xfrm>
            <a:off x="478969" y="5914844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Issue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3EE0A0-83FB-4312-AA7B-239180A11DEB}"/>
              </a:ext>
            </a:extLst>
          </p:cNvPr>
          <p:cNvSpPr txBox="1"/>
          <p:nvPr/>
        </p:nvSpPr>
        <p:spPr>
          <a:xfrm>
            <a:off x="446311" y="493306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Inputs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E8D07A-1AA1-47EA-AE29-E4A38AD23CBA}"/>
              </a:ext>
            </a:extLst>
          </p:cNvPr>
          <p:cNvSpPr txBox="1"/>
          <p:nvPr/>
        </p:nvSpPr>
        <p:spPr>
          <a:xfrm>
            <a:off x="423015" y="388893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Assumptions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FD1B304-9A51-42AE-90A9-A820E84FB889}"/>
              </a:ext>
            </a:extLst>
          </p:cNvPr>
          <p:cNvSpPr txBox="1"/>
          <p:nvPr/>
        </p:nvSpPr>
        <p:spPr>
          <a:xfrm>
            <a:off x="446311" y="2841709"/>
            <a:ext cx="1110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Outputs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405D546-999B-48E1-8ECB-CF1AB811DFFC}"/>
              </a:ext>
            </a:extLst>
          </p:cNvPr>
          <p:cNvSpPr txBox="1"/>
          <p:nvPr/>
        </p:nvSpPr>
        <p:spPr>
          <a:xfrm>
            <a:off x="446311" y="1809153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Outcomes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F300CBB-A32A-43E2-9B88-5D3D54590882}"/>
              </a:ext>
            </a:extLst>
          </p:cNvPr>
          <p:cNvSpPr txBox="1"/>
          <p:nvPr/>
        </p:nvSpPr>
        <p:spPr>
          <a:xfrm>
            <a:off x="476247" y="100354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Impact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A14F2C7-C5CD-4D1F-9153-D21396D6B3A0}"/>
              </a:ext>
            </a:extLst>
          </p:cNvPr>
          <p:cNvSpPr txBox="1"/>
          <p:nvPr/>
        </p:nvSpPr>
        <p:spPr>
          <a:xfrm>
            <a:off x="2296885" y="5804815"/>
            <a:ext cx="9212036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Lack of </a:t>
            </a:r>
            <a:r>
              <a:rPr lang="en-US" dirty="0"/>
              <a:t>cross-sectional evidence-based efforts to embed AR praxis in MSF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0D1F59C-FF80-4BB4-9D85-B167D0BD0ADC}"/>
              </a:ext>
            </a:extLst>
          </p:cNvPr>
          <p:cNvSpPr txBox="1"/>
          <p:nvPr/>
        </p:nvSpPr>
        <p:spPr>
          <a:xfrm>
            <a:off x="2296885" y="4815395"/>
            <a:ext cx="1434192" cy="646331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Project team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70B6234-F135-469A-ABB3-68E1EF78A4A6}"/>
              </a:ext>
            </a:extLst>
          </p:cNvPr>
          <p:cNvSpPr txBox="1"/>
          <p:nvPr/>
        </p:nvSpPr>
        <p:spPr>
          <a:xfrm>
            <a:off x="4253935" y="4826881"/>
            <a:ext cx="1851250" cy="646331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AR literature and practices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9C6E638-3A84-430E-BFF5-B5D1F3A4FEB1}"/>
              </a:ext>
            </a:extLst>
          </p:cNvPr>
          <p:cNvSpPr txBox="1"/>
          <p:nvPr/>
        </p:nvSpPr>
        <p:spPr>
          <a:xfrm>
            <a:off x="6628043" y="5089637"/>
            <a:ext cx="2168298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External SME’s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BD9DF35-ECF5-444A-B67E-FB318CE67B14}"/>
              </a:ext>
            </a:extLst>
          </p:cNvPr>
          <p:cNvSpPr txBox="1"/>
          <p:nvPr/>
        </p:nvSpPr>
        <p:spPr>
          <a:xfrm>
            <a:off x="9289467" y="4812638"/>
            <a:ext cx="2332265" cy="646331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Mobilized actors in MSF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F5DBB9B-F978-4280-A083-7CC35CC8B29D}"/>
              </a:ext>
            </a:extLst>
          </p:cNvPr>
          <p:cNvSpPr txBox="1"/>
          <p:nvPr/>
        </p:nvSpPr>
        <p:spPr>
          <a:xfrm>
            <a:off x="8888180" y="3634692"/>
            <a:ext cx="2792193" cy="830997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Participants’ practices can change through involvement in the project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8F050CA-421F-4DA3-BA51-04DD949173C8}"/>
              </a:ext>
            </a:extLst>
          </p:cNvPr>
          <p:cNvSpPr txBox="1"/>
          <p:nvPr/>
        </p:nvSpPr>
        <p:spPr>
          <a:xfrm>
            <a:off x="5484996" y="3668498"/>
            <a:ext cx="2895600" cy="830997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Project’s recommendations and practices are implemented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AA5609B-5CE2-4B99-AED9-6DC9129D788F}"/>
              </a:ext>
            </a:extLst>
          </p:cNvPr>
          <p:cNvSpPr txBox="1"/>
          <p:nvPr/>
        </p:nvSpPr>
        <p:spPr>
          <a:xfrm>
            <a:off x="2288038" y="3776085"/>
            <a:ext cx="2603215" cy="58477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600" dirty="0"/>
              <a:t>Content team produces tailored content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64D7A41-5FC2-4E67-8172-6B437973EC57}"/>
              </a:ext>
            </a:extLst>
          </p:cNvPr>
          <p:cNvSpPr txBox="1"/>
          <p:nvPr/>
        </p:nvSpPr>
        <p:spPr>
          <a:xfrm>
            <a:off x="2268989" y="1535661"/>
            <a:ext cx="2245356" cy="830997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600" dirty="0"/>
              <a:t>Participants systematically apply AR practices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B423FA8-7C93-49F9-B52F-80130B2F40A7}"/>
              </a:ext>
            </a:extLst>
          </p:cNvPr>
          <p:cNvSpPr txBox="1"/>
          <p:nvPr/>
        </p:nvSpPr>
        <p:spPr>
          <a:xfrm>
            <a:off x="8888180" y="2602119"/>
            <a:ext cx="2763273" cy="830997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600" dirty="0"/>
              <a:t>Increased spaces to productively discuss and strategize on anti-racism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FB55596-CFBC-4E09-91EE-DC6BE87E3B03}"/>
              </a:ext>
            </a:extLst>
          </p:cNvPr>
          <p:cNvSpPr txBox="1"/>
          <p:nvPr/>
        </p:nvSpPr>
        <p:spPr>
          <a:xfrm>
            <a:off x="5462116" y="2759074"/>
            <a:ext cx="2763273" cy="58477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600" dirty="0"/>
              <a:t>AR action plans from entities involved in project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721879D-C835-4689-9E56-8C41989AFDA3}"/>
              </a:ext>
            </a:extLst>
          </p:cNvPr>
          <p:cNvSpPr txBox="1"/>
          <p:nvPr/>
        </p:nvSpPr>
        <p:spPr>
          <a:xfrm>
            <a:off x="4703954" y="1532868"/>
            <a:ext cx="2002144" cy="830997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600" dirty="0"/>
              <a:t>AR embedded in processes and standards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57697BD-4277-44AC-9738-676961CCC55E}"/>
              </a:ext>
            </a:extLst>
          </p:cNvPr>
          <p:cNvSpPr txBox="1"/>
          <p:nvPr/>
        </p:nvSpPr>
        <p:spPr>
          <a:xfrm>
            <a:off x="2268989" y="2627282"/>
            <a:ext cx="2603215" cy="830997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600" dirty="0"/>
              <a:t>Tailored guidelines and processes to embed AR into practices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90964E3-AE74-44D8-82AF-18B5C176B5EB}"/>
              </a:ext>
            </a:extLst>
          </p:cNvPr>
          <p:cNvSpPr txBox="1"/>
          <p:nvPr/>
        </p:nvSpPr>
        <p:spPr>
          <a:xfrm>
            <a:off x="9339543" y="1455210"/>
            <a:ext cx="2340830" cy="1077218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600" dirty="0"/>
              <a:t>Sustained evidence and expertise-driven cross-sectional collab on AR in MSF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8D772EE-358A-4AB8-855E-EE6659A0C52A}"/>
              </a:ext>
            </a:extLst>
          </p:cNvPr>
          <p:cNvSpPr txBox="1"/>
          <p:nvPr/>
        </p:nvSpPr>
        <p:spPr>
          <a:xfrm>
            <a:off x="2268989" y="983827"/>
            <a:ext cx="9446764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Cross-sectional evidence-based AR praxis embedded in MSF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6D93839-7167-450F-8D58-C45EC8FFE91D}"/>
              </a:ext>
            </a:extLst>
          </p:cNvPr>
          <p:cNvSpPr txBox="1"/>
          <p:nvPr/>
        </p:nvSpPr>
        <p:spPr>
          <a:xfrm>
            <a:off x="6863851" y="1535660"/>
            <a:ext cx="2340830" cy="830997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600" dirty="0"/>
              <a:t>Participants champion AR practices and project</a:t>
            </a:r>
          </a:p>
        </p:txBody>
      </p:sp>
      <p:sp>
        <p:nvSpPr>
          <p:cNvPr id="31" name="Arrow: Curved Up 30">
            <a:extLst>
              <a:ext uri="{FF2B5EF4-FFF2-40B4-BE49-F238E27FC236}">
                <a16:creationId xmlns:a16="http://schemas.microsoft.com/office/drawing/2014/main" id="{83B10152-9423-43AD-A6A0-431C543DDF67}"/>
              </a:ext>
            </a:extLst>
          </p:cNvPr>
          <p:cNvSpPr/>
          <p:nvPr/>
        </p:nvSpPr>
        <p:spPr>
          <a:xfrm rot="16200000" flipV="1">
            <a:off x="1111802" y="3840375"/>
            <a:ext cx="1963992" cy="373666"/>
          </a:xfrm>
          <a:prstGeom prst="curvedUpArrow">
            <a:avLst>
              <a:gd name="adj1" fmla="val 25000"/>
              <a:gd name="adj2" fmla="val 95101"/>
              <a:gd name="adj3" fmla="val 48306"/>
            </a:avLst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686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0" grpId="0"/>
      <p:bldP spid="11" grpId="0"/>
      <p:bldP spid="12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30" grpId="0" animBg="1"/>
      <p:bldP spid="31" grpId="0" animBg="1"/>
      <p:bldP spid="31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0837E5BF-0139-4F06-96C2-6F8223B73535}"/>
              </a:ext>
            </a:extLst>
          </p:cNvPr>
          <p:cNvSpPr txBox="1"/>
          <p:nvPr/>
        </p:nvSpPr>
        <p:spPr>
          <a:xfrm>
            <a:off x="1066800" y="3958523"/>
            <a:ext cx="2732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Curriculum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865C95-62CC-4B25-A5EA-09768FFC9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01079"/>
            <a:ext cx="10058400" cy="718121"/>
          </a:xfrm>
        </p:spPr>
        <p:txBody>
          <a:bodyPr>
            <a:normAutofit/>
          </a:bodyPr>
          <a:lstStyle/>
          <a:p>
            <a:r>
              <a:rPr lang="en-US" sz="4500" b="1" dirty="0"/>
              <a:t>What’s next </a:t>
            </a:r>
          </a:p>
        </p:txBody>
      </p:sp>
      <p:pic>
        <p:nvPicPr>
          <p:cNvPr id="5" name="Graphic 4" descr="Playbook with solid fill">
            <a:extLst>
              <a:ext uri="{FF2B5EF4-FFF2-40B4-BE49-F238E27FC236}">
                <a16:creationId xmlns:a16="http://schemas.microsoft.com/office/drawing/2014/main" id="{642F2111-1BE6-43CD-9D71-0F9E09D5A8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3142" y="1696851"/>
            <a:ext cx="2246841" cy="2246841"/>
          </a:xfrm>
          <a:prstGeom prst="rect">
            <a:avLst/>
          </a:prstGeom>
        </p:spPr>
      </p:pic>
      <p:pic>
        <p:nvPicPr>
          <p:cNvPr id="8" name="Graphic 7" descr="Bullseye">
            <a:extLst>
              <a:ext uri="{FF2B5EF4-FFF2-40B4-BE49-F238E27FC236}">
                <a16:creationId xmlns:a16="http://schemas.microsoft.com/office/drawing/2014/main" id="{13A9AA71-A737-46B8-899F-6AB112C599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746976" y="2047730"/>
            <a:ext cx="1783204" cy="1783204"/>
          </a:xfrm>
          <a:prstGeom prst="rect">
            <a:avLst/>
          </a:prstGeom>
        </p:spPr>
      </p:pic>
      <p:pic>
        <p:nvPicPr>
          <p:cNvPr id="10" name="Graphic 9" descr="Flowchart with solid fill">
            <a:extLst>
              <a:ext uri="{FF2B5EF4-FFF2-40B4-BE49-F238E27FC236}">
                <a16:creationId xmlns:a16="http://schemas.microsoft.com/office/drawing/2014/main" id="{37AA7FB9-F6B3-4058-8B49-376EFC30E7E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657123" y="1920140"/>
            <a:ext cx="2038383" cy="2038383"/>
          </a:xfrm>
          <a:prstGeom prst="rect">
            <a:avLst/>
          </a:prstGeom>
        </p:spPr>
      </p:pic>
      <p:pic>
        <p:nvPicPr>
          <p:cNvPr id="12" name="Graphic 11" descr="Presentation with pie chart with solid fill">
            <a:extLst>
              <a:ext uri="{FF2B5EF4-FFF2-40B4-BE49-F238E27FC236}">
                <a16:creationId xmlns:a16="http://schemas.microsoft.com/office/drawing/2014/main" id="{989514C3-1428-4791-B398-6792F1F03A1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9466385" y="2053030"/>
            <a:ext cx="1824915" cy="18249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234DD74-B8E2-472F-9962-4378BF8DE383}"/>
              </a:ext>
            </a:extLst>
          </p:cNvPr>
          <p:cNvSpPr txBox="1"/>
          <p:nvPr/>
        </p:nvSpPr>
        <p:spPr>
          <a:xfrm>
            <a:off x="3670874" y="3943692"/>
            <a:ext cx="2732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Target audiences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26D175C-BC08-46AB-9014-603C6C2D9A6C}"/>
              </a:ext>
            </a:extLst>
          </p:cNvPr>
          <p:cNvSpPr txBox="1"/>
          <p:nvPr/>
        </p:nvSpPr>
        <p:spPr>
          <a:xfrm>
            <a:off x="6657122" y="3949153"/>
            <a:ext cx="2038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Implementation approach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7F024D7-1A87-4604-8A97-DDCCC87B32D1}"/>
              </a:ext>
            </a:extLst>
          </p:cNvPr>
          <p:cNvSpPr txBox="1"/>
          <p:nvPr/>
        </p:nvSpPr>
        <p:spPr>
          <a:xfrm>
            <a:off x="9359650" y="3918990"/>
            <a:ext cx="2038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M&amp;E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38D1B6EC-E3E4-4D64-9F92-C417C4FC57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34059"/>
              </p:ext>
            </p:extLst>
          </p:nvPr>
        </p:nvGraphicFramePr>
        <p:xfrm>
          <a:off x="900700" y="372263"/>
          <a:ext cx="10197623" cy="62875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0612">
                  <a:extLst>
                    <a:ext uri="{9D8B030D-6E8A-4147-A177-3AD203B41FA5}">
                      <a16:colId xmlns:a16="http://schemas.microsoft.com/office/drawing/2014/main" val="3634344091"/>
                    </a:ext>
                  </a:extLst>
                </a:gridCol>
                <a:gridCol w="1459817">
                  <a:extLst>
                    <a:ext uri="{9D8B030D-6E8A-4147-A177-3AD203B41FA5}">
                      <a16:colId xmlns:a16="http://schemas.microsoft.com/office/drawing/2014/main" val="851731095"/>
                    </a:ext>
                  </a:extLst>
                </a:gridCol>
                <a:gridCol w="1278716">
                  <a:extLst>
                    <a:ext uri="{9D8B030D-6E8A-4147-A177-3AD203B41FA5}">
                      <a16:colId xmlns:a16="http://schemas.microsoft.com/office/drawing/2014/main" val="3320284136"/>
                    </a:ext>
                  </a:extLst>
                </a:gridCol>
                <a:gridCol w="1093829">
                  <a:extLst>
                    <a:ext uri="{9D8B030D-6E8A-4147-A177-3AD203B41FA5}">
                      <a16:colId xmlns:a16="http://schemas.microsoft.com/office/drawing/2014/main" val="315987733"/>
                    </a:ext>
                  </a:extLst>
                </a:gridCol>
                <a:gridCol w="1093828">
                  <a:extLst>
                    <a:ext uri="{9D8B030D-6E8A-4147-A177-3AD203B41FA5}">
                      <a16:colId xmlns:a16="http://schemas.microsoft.com/office/drawing/2014/main" val="1720511660"/>
                    </a:ext>
                  </a:extLst>
                </a:gridCol>
                <a:gridCol w="1556602">
                  <a:extLst>
                    <a:ext uri="{9D8B030D-6E8A-4147-A177-3AD203B41FA5}">
                      <a16:colId xmlns:a16="http://schemas.microsoft.com/office/drawing/2014/main" val="3050618197"/>
                    </a:ext>
                  </a:extLst>
                </a:gridCol>
                <a:gridCol w="1651260">
                  <a:extLst>
                    <a:ext uri="{9D8B030D-6E8A-4147-A177-3AD203B41FA5}">
                      <a16:colId xmlns:a16="http://schemas.microsoft.com/office/drawing/2014/main" val="3783475182"/>
                    </a:ext>
                  </a:extLst>
                </a:gridCol>
                <a:gridCol w="872959">
                  <a:extLst>
                    <a:ext uri="{9D8B030D-6E8A-4147-A177-3AD203B41FA5}">
                      <a16:colId xmlns:a16="http://schemas.microsoft.com/office/drawing/2014/main" val="390527490"/>
                    </a:ext>
                  </a:extLst>
                </a:gridCol>
              </a:tblGrid>
              <a:tr h="4106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Entry point / Topic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956" marR="2195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Sub-topic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956" marR="2195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Region- specific content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956" marR="2195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Anti-racism awareness / practice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956" marR="2195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Sub-topic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956" marR="2195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Region-specific content 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956" marR="2195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Target audiences 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956" marR="2195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References 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956" marR="21956" marT="0" marB="0" anchor="ctr"/>
                </a:tc>
                <a:extLst>
                  <a:ext uri="{0D108BD9-81ED-4DB2-BD59-A6C34878D82A}">
                    <a16:rowId xmlns:a16="http://schemas.microsoft.com/office/drawing/2014/main" val="3367154486"/>
                  </a:ext>
                </a:extLst>
              </a:tr>
              <a:tr h="403225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Colonialism, racism and the humanitarian sector 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956" marR="21956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Humanitarianism as a continuation of the colonial project;</a:t>
                      </a:r>
                      <a:br>
                        <a:rPr lang="en-US" sz="900" dirty="0">
                          <a:effectLst/>
                        </a:rPr>
                      </a:br>
                      <a:r>
                        <a:rPr lang="en-US" sz="900" dirty="0">
                          <a:effectLst/>
                        </a:rPr>
                        <a:t> </a:t>
                      </a:r>
                      <a:br>
                        <a:rPr lang="en-US" sz="900" dirty="0">
                          <a:effectLst/>
                        </a:rPr>
                      </a:br>
                      <a:r>
                        <a:rPr lang="en-US" sz="900" dirty="0">
                          <a:effectLst/>
                        </a:rPr>
                        <a:t>Humanitarianism and the chronic crises of formerly colonized countries;</a:t>
                      </a:r>
                      <a:br>
                        <a:rPr lang="en-US" sz="900" dirty="0">
                          <a:effectLst/>
                        </a:rPr>
                      </a:br>
                      <a:r>
                        <a:rPr lang="en-US" sz="900" dirty="0">
                          <a:effectLst/>
                        </a:rPr>
                        <a:t> </a:t>
                      </a:r>
                      <a:br>
                        <a:rPr lang="en-US" sz="900" dirty="0">
                          <a:effectLst/>
                        </a:rPr>
                      </a:br>
                      <a:br>
                        <a:rPr lang="en-US" sz="900" dirty="0">
                          <a:effectLst/>
                        </a:rPr>
                      </a:br>
                      <a:r>
                        <a:rPr lang="en-US" sz="900" dirty="0">
                          <a:effectLst/>
                        </a:rPr>
                        <a:t>Humanitarianism, the vilification of traditional medicine and the westernization of health</a:t>
                      </a:r>
                      <a:br>
                        <a:rPr lang="en-US" sz="900" dirty="0">
                          <a:effectLst/>
                        </a:rPr>
                      </a:br>
                      <a:r>
                        <a:rPr lang="en-US" sz="900" dirty="0">
                          <a:effectLst/>
                        </a:rPr>
                        <a:t> </a:t>
                      </a:r>
                      <a:br>
                        <a:rPr lang="en-US" sz="900" dirty="0">
                          <a:effectLst/>
                        </a:rPr>
                      </a:b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etc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956" marR="219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Production of content adapted to each geographical region represented in the project: e.g. how the structure of humanitarian organizations can imitate the colonial model in any formerly colonized country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</a:rPr>
                        <a:t>etc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956" marR="219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Decolonizing the humanitarian aid sector;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 </a:t>
                      </a:r>
                      <a:br>
                        <a:rPr lang="en-US" sz="900">
                          <a:effectLst/>
                        </a:rPr>
                      </a:br>
                      <a:r>
                        <a:rPr lang="en-US" sz="900">
                          <a:effectLst/>
                        </a:rPr>
                        <a:t>etc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956" marR="219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Seeking and centering on the expertise of local communities in countries of operation;</a:t>
                      </a:r>
                      <a:br>
                        <a:rPr lang="en-US" sz="900" dirty="0">
                          <a:effectLst/>
                        </a:rPr>
                      </a:br>
                      <a:r>
                        <a:rPr lang="en-US" sz="900" dirty="0">
                          <a:effectLst/>
                        </a:rPr>
                        <a:t> </a:t>
                      </a:r>
                      <a:br>
                        <a:rPr lang="en-US" sz="900" dirty="0">
                          <a:effectLst/>
                        </a:rPr>
                      </a:br>
                      <a:endParaRPr lang="en-US" sz="9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Rethinking project structure and practices to center on local knowledge and expertise;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en-US" sz="900" dirty="0">
                          <a:effectLst/>
                        </a:rPr>
                      </a:br>
                      <a:r>
                        <a:rPr lang="en-US" sz="900" dirty="0">
                          <a:effectLst/>
                        </a:rPr>
                        <a:t>Representation in the coordination teams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Preparation, selection criteria and evaluation of international staff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Defining humanity from a non-western paradigm</a:t>
                      </a:r>
                      <a:br>
                        <a:rPr lang="en-US" sz="900" dirty="0">
                          <a:effectLst/>
                        </a:rPr>
                      </a:br>
                      <a:br>
                        <a:rPr lang="en-US" sz="900" dirty="0">
                          <a:effectLst/>
                        </a:rPr>
                      </a:br>
                      <a:r>
                        <a:rPr lang="en-US" sz="900" dirty="0" err="1">
                          <a:effectLst/>
                        </a:rPr>
                        <a:t>etc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956" marR="219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Production of content adapted to each geographical region represented in the project: e.g. what considerations to keep in mind when seeking local communities’ expertise in specific regions of South Asia</a:t>
                      </a:r>
                      <a:br>
                        <a:rPr lang="en-US" sz="900" dirty="0">
                          <a:effectLst/>
                        </a:rPr>
                      </a:br>
                      <a:br>
                        <a:rPr lang="en-US" sz="900" dirty="0">
                          <a:effectLst/>
                        </a:rPr>
                      </a:br>
                      <a:r>
                        <a:rPr lang="en-US" sz="900" dirty="0" err="1">
                          <a:effectLst/>
                        </a:rPr>
                        <a:t>etc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956" marR="219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Project teams in countries of operation; First-departure international staff; Association members;</a:t>
                      </a:r>
                      <a:br>
                        <a:rPr lang="en-US" sz="900" dirty="0">
                          <a:effectLst/>
                        </a:rPr>
                      </a:br>
                      <a:br>
                        <a:rPr lang="en-US" sz="900" dirty="0">
                          <a:effectLst/>
                        </a:rPr>
                      </a:br>
                      <a:r>
                        <a:rPr lang="en-US" sz="900" dirty="0" err="1">
                          <a:effectLst/>
                        </a:rPr>
                        <a:t>etc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956" marR="219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Ref 1</a:t>
                      </a:r>
                      <a:br>
                        <a:rPr lang="en-US" sz="900" dirty="0">
                          <a:effectLst/>
                        </a:rPr>
                      </a:br>
                      <a:r>
                        <a:rPr lang="en-US" sz="900" dirty="0">
                          <a:effectLst/>
                        </a:rPr>
                        <a:t> Ref 2</a:t>
                      </a:r>
                      <a:br>
                        <a:rPr lang="en-US" sz="900" dirty="0">
                          <a:effectLst/>
                        </a:rPr>
                      </a:br>
                      <a:r>
                        <a:rPr lang="en-US" sz="900" dirty="0">
                          <a:effectLst/>
                        </a:rPr>
                        <a:t> Ref 3</a:t>
                      </a:r>
                      <a:br>
                        <a:rPr lang="en-US" sz="900" dirty="0">
                          <a:effectLst/>
                        </a:rPr>
                      </a:br>
                      <a:r>
                        <a:rPr lang="en-US" sz="900" dirty="0">
                          <a:effectLst/>
                        </a:rPr>
                        <a:t>...</a:t>
                      </a:r>
                      <a:br>
                        <a:rPr lang="en-US" sz="900" dirty="0">
                          <a:effectLst/>
                        </a:rPr>
                      </a:b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956" marR="21956" marT="0" marB="0"/>
                </a:tc>
                <a:extLst>
                  <a:ext uri="{0D108BD9-81ED-4DB2-BD59-A6C34878D82A}">
                    <a16:rowId xmlns:a16="http://schemas.microsoft.com/office/drawing/2014/main" val="3573523568"/>
                  </a:ext>
                </a:extLst>
              </a:tr>
              <a:tr h="152506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 dirty="0">
                          <a:effectLst/>
                        </a:rPr>
                        <a:t>Racism, intersectionality, health outcomes and MSF’s social mission 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956" marR="219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Race as a social determinant of health;</a:t>
                      </a:r>
                      <a:br>
                        <a:rPr lang="en-US" sz="900">
                          <a:effectLst/>
                        </a:rPr>
                      </a:br>
                      <a:r>
                        <a:rPr lang="en-US" sz="900">
                          <a:effectLst/>
                        </a:rPr>
                        <a:t> </a:t>
                      </a:r>
                      <a:br>
                        <a:rPr lang="en-US" sz="900">
                          <a:effectLst/>
                        </a:rPr>
                      </a:br>
                      <a:r>
                        <a:rPr lang="en-US" sz="900">
                          <a:effectLst/>
                        </a:rPr>
                        <a:t>Medical mistrust and trauma</a:t>
                      </a:r>
                      <a:br>
                        <a:rPr lang="en-US" sz="900">
                          <a:effectLst/>
                        </a:rPr>
                      </a:br>
                      <a:r>
                        <a:rPr lang="en-US" sz="900">
                          <a:effectLst/>
                        </a:rPr>
                        <a:t> </a:t>
                      </a:r>
                      <a:br>
                        <a:rPr lang="en-US" sz="900">
                          <a:effectLst/>
                        </a:rPr>
                      </a:br>
                      <a:r>
                        <a:rPr lang="en-US" sz="900">
                          <a:effectLst/>
                        </a:rPr>
                        <a:t>Intersectional medical violence </a:t>
                      </a:r>
                      <a:br>
                        <a:rPr lang="en-US" sz="900">
                          <a:effectLst/>
                        </a:rPr>
                      </a:br>
                      <a:br>
                        <a:rPr lang="en-US" sz="900">
                          <a:effectLst/>
                        </a:rPr>
                      </a:br>
                      <a:r>
                        <a:rPr lang="en-US" sz="900">
                          <a:effectLst/>
                        </a:rPr>
                        <a:t>etc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956" marR="219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Production of content adapted to each geographical region represented in the project: e.g. how racism manifest in health outcomes in given geographical settings </a:t>
                      </a:r>
                      <a:br>
                        <a:rPr lang="en-US" sz="900" dirty="0">
                          <a:effectLst/>
                        </a:rPr>
                      </a:br>
                      <a:br>
                        <a:rPr lang="en-US" sz="900" dirty="0">
                          <a:effectLst/>
                        </a:rPr>
                      </a:br>
                      <a:r>
                        <a:rPr lang="en-US" sz="900" dirty="0" err="1">
                          <a:effectLst/>
                        </a:rPr>
                        <a:t>etc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956" marR="219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 Cultural safety;</a:t>
                      </a:r>
                      <a:br>
                        <a:rPr lang="en-US" sz="900">
                          <a:effectLst/>
                        </a:rPr>
                      </a:br>
                      <a:r>
                        <a:rPr lang="en-US" sz="900">
                          <a:effectLst/>
                        </a:rPr>
                        <a:t> </a:t>
                      </a:r>
                      <a:br>
                        <a:rPr lang="en-US" sz="900">
                          <a:effectLst/>
                        </a:rPr>
                      </a:br>
                      <a:r>
                        <a:rPr lang="en-US" sz="900">
                          <a:effectLst/>
                        </a:rPr>
                        <a:t>Race-based data collection</a:t>
                      </a:r>
                      <a:br>
                        <a:rPr lang="en-US" sz="900">
                          <a:effectLst/>
                        </a:rPr>
                      </a:br>
                      <a:br>
                        <a:rPr lang="en-US" sz="900">
                          <a:effectLst/>
                        </a:rPr>
                      </a:br>
                      <a:r>
                        <a:rPr lang="en-US" sz="900">
                          <a:effectLst/>
                        </a:rPr>
                        <a:t>etc</a:t>
                      </a:r>
                      <a:br>
                        <a:rPr lang="en-US" sz="900">
                          <a:effectLst/>
                        </a:rPr>
                      </a:br>
                      <a:r>
                        <a:rPr lang="en-US" sz="900">
                          <a:effectLst/>
                        </a:rPr>
                        <a:t> </a:t>
                      </a:r>
                      <a:br>
                        <a:rPr lang="en-US" sz="900">
                          <a:effectLst/>
                        </a:rPr>
                      </a:br>
                      <a:br>
                        <a:rPr lang="en-US" sz="900">
                          <a:effectLst/>
                        </a:rPr>
                      </a:b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956" marR="219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How to create an environment for patients and communities informed by an acknowledgement of medical trauma and mistrust</a:t>
                      </a:r>
                      <a:br>
                        <a:rPr lang="en-US" sz="900">
                          <a:effectLst/>
                        </a:rPr>
                      </a:br>
                      <a:br>
                        <a:rPr lang="en-US" sz="900">
                          <a:effectLst/>
                        </a:rPr>
                      </a:br>
                      <a:r>
                        <a:rPr lang="en-US" sz="900">
                          <a:effectLst/>
                        </a:rPr>
                        <a:t>etc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956" marR="219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 Production of content adapted to each geographical region represented in the project: e.g. what does cultural safety entail in a project in specific parts of East Africa</a:t>
                      </a:r>
                      <a:br>
                        <a:rPr lang="en-US" sz="900">
                          <a:effectLst/>
                        </a:rPr>
                      </a:br>
                      <a:br>
                        <a:rPr lang="en-US" sz="900">
                          <a:effectLst/>
                        </a:rPr>
                      </a:br>
                      <a:r>
                        <a:rPr lang="en-US" sz="900">
                          <a:effectLst/>
                        </a:rPr>
                        <a:t>etc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956" marR="219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 Project teams in countries of operation; First-departure international staff; Association members; Operations</a:t>
                      </a:r>
                      <a:br>
                        <a:rPr lang="en-US" sz="900" dirty="0">
                          <a:effectLst/>
                        </a:rPr>
                      </a:br>
                      <a:br>
                        <a:rPr lang="en-US" sz="900" dirty="0">
                          <a:effectLst/>
                        </a:rPr>
                      </a:br>
                      <a:r>
                        <a:rPr lang="en-US" sz="900" dirty="0" err="1">
                          <a:effectLst/>
                        </a:rPr>
                        <a:t>etc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956" marR="219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Ref 1</a:t>
                      </a:r>
                      <a:br>
                        <a:rPr lang="en-US" sz="900" dirty="0">
                          <a:effectLst/>
                        </a:rPr>
                      </a:br>
                      <a:r>
                        <a:rPr lang="en-US" sz="900" dirty="0">
                          <a:effectLst/>
                        </a:rPr>
                        <a:t> Ref 2</a:t>
                      </a:r>
                      <a:br>
                        <a:rPr lang="en-US" sz="900" dirty="0">
                          <a:effectLst/>
                        </a:rPr>
                      </a:br>
                      <a:r>
                        <a:rPr lang="en-US" sz="900" dirty="0">
                          <a:effectLst/>
                        </a:rPr>
                        <a:t> Ref 3</a:t>
                      </a:r>
                      <a:br>
                        <a:rPr lang="en-US" sz="900" dirty="0">
                          <a:effectLst/>
                        </a:rPr>
                      </a:br>
                      <a:r>
                        <a:rPr lang="en-US" sz="900" dirty="0">
                          <a:effectLst/>
                        </a:rPr>
                        <a:t>...</a:t>
                      </a:r>
                      <a:br>
                        <a:rPr lang="en-US" sz="900" dirty="0">
                          <a:effectLst/>
                        </a:rPr>
                      </a:b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956" marR="21956" marT="0" marB="0"/>
                </a:tc>
                <a:extLst>
                  <a:ext uri="{0D108BD9-81ED-4DB2-BD59-A6C34878D82A}">
                    <a16:rowId xmlns:a16="http://schemas.microsoft.com/office/drawing/2014/main" val="1657017150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5559ABFB-E174-44D4-8F75-B480DA6F4341}"/>
              </a:ext>
            </a:extLst>
          </p:cNvPr>
          <p:cNvSpPr txBox="1"/>
          <p:nvPr/>
        </p:nvSpPr>
        <p:spPr>
          <a:xfrm rot="18648145">
            <a:off x="2393321" y="2985657"/>
            <a:ext cx="666811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b="1" dirty="0">
                <a:solidFill>
                  <a:schemeClr val="bg1">
                    <a:lumMod val="75000"/>
                  </a:schemeClr>
                </a:solidFill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4059756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9" grpId="0"/>
      <p:bldP spid="19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A0FA8F4-C643-4033-8F65-CAF495BBB988}"/>
              </a:ext>
            </a:extLst>
          </p:cNvPr>
          <p:cNvSpPr txBox="1"/>
          <p:nvPr/>
        </p:nvSpPr>
        <p:spPr>
          <a:xfrm>
            <a:off x="1333498" y="2182554"/>
            <a:ext cx="9229727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What are the roles and responsibilities of the </a:t>
            </a:r>
            <a:r>
              <a:rPr lang="en-US" sz="2800" b="1" dirty="0" err="1"/>
              <a:t>SteerCo</a:t>
            </a:r>
            <a:r>
              <a:rPr lang="en-US" sz="2800" b="1" dirty="0"/>
              <a:t>, Project Lead, and Content Team</a:t>
            </a:r>
            <a:r>
              <a:rPr lang="en-US" sz="2800" dirty="0"/>
              <a:t>?</a:t>
            </a:r>
            <a:br>
              <a:rPr lang="en-US" sz="2800" dirty="0"/>
            </a:b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How do these entities relate </a:t>
            </a:r>
            <a:r>
              <a:rPr lang="en-US" sz="2800" dirty="0"/>
              <a:t>and coordinate with </a:t>
            </a:r>
            <a:r>
              <a:rPr lang="en-US" sz="2800" b="1" dirty="0"/>
              <a:t>each other</a:t>
            </a:r>
            <a:r>
              <a:rPr lang="en-US" sz="2800" dirty="0"/>
              <a:t>? </a:t>
            </a:r>
            <a:br>
              <a:rPr lang="en-US" sz="2800" dirty="0"/>
            </a:b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How do these entities relate and coordinate with the </a:t>
            </a:r>
            <a:r>
              <a:rPr lang="en-US" sz="2800" b="1" dirty="0"/>
              <a:t>TIC Secretariat</a:t>
            </a:r>
            <a:r>
              <a:rPr lang="en-US" sz="2800" dirty="0"/>
              <a:t>? 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8BEF9ECD-15D2-498E-A939-E48A35F2F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6512" y="1181275"/>
            <a:ext cx="10182228" cy="712493"/>
          </a:xfrm>
        </p:spPr>
        <p:txBody>
          <a:bodyPr/>
          <a:lstStyle/>
          <a:p>
            <a:r>
              <a:rPr lang="en-US" b="1" u="sng" dirty="0">
                <a:solidFill>
                  <a:srgbClr val="C00000"/>
                </a:solidFill>
              </a:rPr>
              <a:t>Project Governance &amp; Ways of Working </a:t>
            </a:r>
          </a:p>
        </p:txBody>
      </p:sp>
    </p:spTree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111C260-F60F-4ED2-BF43-F76C7E18A74E}"/>
              </a:ext>
            </a:extLst>
          </p:cNvPr>
          <p:cNvSpPr/>
          <p:nvPr/>
        </p:nvSpPr>
        <p:spPr>
          <a:xfrm>
            <a:off x="603202" y="1396273"/>
            <a:ext cx="3740558" cy="44044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0AD832-1259-43C6-8DCF-2BEA2CCA175F}"/>
              </a:ext>
            </a:extLst>
          </p:cNvPr>
          <p:cNvSpPr/>
          <p:nvPr/>
        </p:nvSpPr>
        <p:spPr>
          <a:xfrm>
            <a:off x="4543425" y="1406451"/>
            <a:ext cx="3562350" cy="44044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D31ABB4-6DC7-4F79-A8D5-2192018C88A1}"/>
              </a:ext>
            </a:extLst>
          </p:cNvPr>
          <p:cNvSpPr/>
          <p:nvPr/>
        </p:nvSpPr>
        <p:spPr>
          <a:xfrm>
            <a:off x="8315324" y="1396273"/>
            <a:ext cx="3590926" cy="44044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8BEF9ECD-15D2-498E-A939-E48A35F2F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667" y="1396274"/>
            <a:ext cx="2052639" cy="712493"/>
          </a:xfrm>
        </p:spPr>
        <p:txBody>
          <a:bodyPr>
            <a:normAutofit/>
          </a:bodyPr>
          <a:lstStyle/>
          <a:p>
            <a:r>
              <a:rPr lang="en-US" sz="3600" b="1" u="sng" dirty="0" err="1">
                <a:solidFill>
                  <a:srgbClr val="C00000"/>
                </a:solidFill>
              </a:rPr>
              <a:t>SteerCo</a:t>
            </a:r>
            <a:endParaRPr lang="en-US" sz="3600" b="1" u="sng" dirty="0">
              <a:solidFill>
                <a:srgbClr val="C00000"/>
              </a:solidFill>
            </a:endParaRPr>
          </a:p>
        </p:txBody>
      </p:sp>
      <p:sp>
        <p:nvSpPr>
          <p:cNvPr id="5" name="Title 7">
            <a:extLst>
              <a:ext uri="{FF2B5EF4-FFF2-40B4-BE49-F238E27FC236}">
                <a16:creationId xmlns:a16="http://schemas.microsoft.com/office/drawing/2014/main" id="{8EA1732B-35A3-49F5-BE84-A5FE411CF56E}"/>
              </a:ext>
            </a:extLst>
          </p:cNvPr>
          <p:cNvSpPr txBox="1">
            <a:spLocks/>
          </p:cNvSpPr>
          <p:nvPr/>
        </p:nvSpPr>
        <p:spPr>
          <a:xfrm>
            <a:off x="8410575" y="1427557"/>
            <a:ext cx="2378870" cy="7124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>
                <a:solidFill>
                  <a:srgbClr val="C00000"/>
                </a:solidFill>
              </a:rPr>
              <a:t>Content Team</a:t>
            </a:r>
          </a:p>
        </p:txBody>
      </p:sp>
      <p:sp>
        <p:nvSpPr>
          <p:cNvPr id="6" name="Title 7">
            <a:extLst>
              <a:ext uri="{FF2B5EF4-FFF2-40B4-BE49-F238E27FC236}">
                <a16:creationId xmlns:a16="http://schemas.microsoft.com/office/drawing/2014/main" id="{C8EF5FF1-FC4D-4D02-9AB7-DC3A728AE7CC}"/>
              </a:ext>
            </a:extLst>
          </p:cNvPr>
          <p:cNvSpPr txBox="1">
            <a:spLocks/>
          </p:cNvSpPr>
          <p:nvPr/>
        </p:nvSpPr>
        <p:spPr>
          <a:xfrm>
            <a:off x="4642245" y="1462673"/>
            <a:ext cx="2378870" cy="7124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>
                <a:solidFill>
                  <a:srgbClr val="C00000"/>
                </a:solidFill>
              </a:rPr>
              <a:t>Project Lead</a:t>
            </a:r>
          </a:p>
        </p:txBody>
      </p:sp>
      <p:sp>
        <p:nvSpPr>
          <p:cNvPr id="7" name="Title 7">
            <a:extLst>
              <a:ext uri="{FF2B5EF4-FFF2-40B4-BE49-F238E27FC236}">
                <a16:creationId xmlns:a16="http://schemas.microsoft.com/office/drawing/2014/main" id="{0F43CC7C-DE24-4ABF-A1B2-B7BF6C6846B2}"/>
              </a:ext>
            </a:extLst>
          </p:cNvPr>
          <p:cNvSpPr txBox="1">
            <a:spLocks/>
          </p:cNvSpPr>
          <p:nvPr/>
        </p:nvSpPr>
        <p:spPr>
          <a:xfrm>
            <a:off x="707617" y="1776444"/>
            <a:ext cx="3651667" cy="4521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+mn-lt"/>
              </a:rPr>
              <a:t>Project Oversight and Feedback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 </a:t>
            </a:r>
          </a:p>
          <a:p>
            <a:r>
              <a:rPr lang="en-US" sz="2000" dirty="0">
                <a:latin typeface="+mn-lt"/>
              </a:rPr>
              <a:t>Budget Oversight </a:t>
            </a:r>
          </a:p>
          <a:p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Ambassadors for Internal Communications</a:t>
            </a:r>
            <a:br>
              <a:rPr lang="en-US" sz="2000" dirty="0">
                <a:latin typeface="+mn-lt"/>
              </a:rPr>
            </a:b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Relationship management with TIC </a:t>
            </a:r>
          </a:p>
          <a:p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Hiring Project Lead </a:t>
            </a: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  <p:sp>
        <p:nvSpPr>
          <p:cNvPr id="11" name="Title 7">
            <a:extLst>
              <a:ext uri="{FF2B5EF4-FFF2-40B4-BE49-F238E27FC236}">
                <a16:creationId xmlns:a16="http://schemas.microsoft.com/office/drawing/2014/main" id="{D981DD1A-53DB-435D-8856-466C4EF2ACA4}"/>
              </a:ext>
            </a:extLst>
          </p:cNvPr>
          <p:cNvSpPr txBox="1">
            <a:spLocks/>
          </p:cNvSpPr>
          <p:nvPr/>
        </p:nvSpPr>
        <p:spPr>
          <a:xfrm>
            <a:off x="8536877" y="2340858"/>
            <a:ext cx="3147820" cy="39750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+mn-lt"/>
              </a:rPr>
              <a:t>Curriculum &amp; Content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Development</a:t>
            </a:r>
            <a:br>
              <a:rPr lang="en-US" sz="2000" dirty="0">
                <a:latin typeface="+mn-lt"/>
              </a:rPr>
            </a:b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Project Design &amp; Implementation</a:t>
            </a:r>
            <a:br>
              <a:rPr lang="en-US" sz="2000" dirty="0">
                <a:latin typeface="+mn-lt"/>
              </a:rPr>
            </a:b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Review, Verify &amp; Test 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Content </a:t>
            </a:r>
            <a:br>
              <a:rPr lang="en-US" sz="2000" dirty="0">
                <a:latin typeface="+mn-lt"/>
              </a:rPr>
            </a:b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Identify Target Audience &amp; Entry Points </a:t>
            </a:r>
            <a:br>
              <a:rPr lang="en-US" sz="2000" dirty="0">
                <a:latin typeface="+mn-lt"/>
              </a:rPr>
            </a:br>
            <a:br>
              <a:rPr lang="en-US" sz="2400" dirty="0">
                <a:latin typeface="+mn-lt"/>
              </a:rPr>
            </a:b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  <p:sp>
        <p:nvSpPr>
          <p:cNvPr id="14" name="Title 7">
            <a:extLst>
              <a:ext uri="{FF2B5EF4-FFF2-40B4-BE49-F238E27FC236}">
                <a16:creationId xmlns:a16="http://schemas.microsoft.com/office/drawing/2014/main" id="{D5C2C3B5-3AA1-41F2-BC5B-131210F30613}"/>
              </a:ext>
            </a:extLst>
          </p:cNvPr>
          <p:cNvSpPr txBox="1">
            <a:spLocks/>
          </p:cNvSpPr>
          <p:nvPr/>
        </p:nvSpPr>
        <p:spPr>
          <a:xfrm>
            <a:off x="4708873" y="2105517"/>
            <a:ext cx="3590926" cy="39750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+mn-lt"/>
              </a:rPr>
              <a:t>Strategic Guidance</a:t>
            </a:r>
          </a:p>
          <a:p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Budget Management </a:t>
            </a:r>
          </a:p>
          <a:p>
            <a:endParaRPr lang="en-US" sz="3200" dirty="0">
              <a:latin typeface="+mn-lt"/>
            </a:endParaRPr>
          </a:p>
          <a:p>
            <a:r>
              <a:rPr lang="en-US" sz="3200" dirty="0">
                <a:latin typeface="+mn-lt"/>
              </a:rPr>
              <a:t>Manage Curriculum &amp; </a:t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Content Development </a:t>
            </a:r>
            <a:br>
              <a:rPr lang="en-US" sz="3200" dirty="0">
                <a:latin typeface="+mn-lt"/>
              </a:rPr>
            </a:b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Oversee Implementation</a:t>
            </a:r>
            <a:br>
              <a:rPr lang="en-US" sz="3200" dirty="0">
                <a:latin typeface="+mn-lt"/>
              </a:rPr>
            </a:b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Lead M&amp;E </a:t>
            </a:r>
            <a:br>
              <a:rPr lang="en-US" sz="3200" dirty="0">
                <a:latin typeface="+mn-lt"/>
              </a:rPr>
            </a:b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Lead Project </a:t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Documentation </a:t>
            </a:r>
            <a:br>
              <a:rPr lang="en-US" sz="2200" dirty="0">
                <a:latin typeface="+mn-lt"/>
              </a:rPr>
            </a:br>
            <a:br>
              <a:rPr lang="en-US" sz="2200" dirty="0">
                <a:latin typeface="+mn-lt"/>
              </a:rPr>
            </a:br>
            <a:endParaRPr lang="en-US" sz="32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BD2D134-8AEA-4F70-B3AF-99D966D29F4F}"/>
              </a:ext>
            </a:extLst>
          </p:cNvPr>
          <p:cNvSpPr/>
          <p:nvPr/>
        </p:nvSpPr>
        <p:spPr>
          <a:xfrm>
            <a:off x="4272155" y="6192461"/>
            <a:ext cx="3492908" cy="527427"/>
          </a:xfrm>
          <a:prstGeom prst="rect">
            <a:avLst/>
          </a:prstGeom>
          <a:solidFill>
            <a:srgbClr val="FF93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7">
            <a:extLst>
              <a:ext uri="{FF2B5EF4-FFF2-40B4-BE49-F238E27FC236}">
                <a16:creationId xmlns:a16="http://schemas.microsoft.com/office/drawing/2014/main" id="{6DE1B14F-6E18-46D6-A949-74D892F566C5}"/>
              </a:ext>
            </a:extLst>
          </p:cNvPr>
          <p:cNvSpPr txBox="1">
            <a:spLocks/>
          </p:cNvSpPr>
          <p:nvPr/>
        </p:nvSpPr>
        <p:spPr>
          <a:xfrm>
            <a:off x="4556328" y="6192462"/>
            <a:ext cx="4371977" cy="5274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TIC Secretariat 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6FA0AFC-87F4-4274-BE20-814FAA1668E5}"/>
              </a:ext>
            </a:extLst>
          </p:cNvPr>
          <p:cNvCxnSpPr>
            <a:cxnSpLocks/>
          </p:cNvCxnSpPr>
          <p:nvPr/>
        </p:nvCxnSpPr>
        <p:spPr>
          <a:xfrm>
            <a:off x="2126120" y="5751102"/>
            <a:ext cx="2027496" cy="628687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7">
            <a:extLst>
              <a:ext uri="{FF2B5EF4-FFF2-40B4-BE49-F238E27FC236}">
                <a16:creationId xmlns:a16="http://schemas.microsoft.com/office/drawing/2014/main" id="{08DC6F04-88CF-47B8-A4F9-1B80AF7980D1}"/>
              </a:ext>
            </a:extLst>
          </p:cNvPr>
          <p:cNvSpPr txBox="1">
            <a:spLocks/>
          </p:cNvSpPr>
          <p:nvPr/>
        </p:nvSpPr>
        <p:spPr>
          <a:xfrm rot="975421">
            <a:off x="1601630" y="6142381"/>
            <a:ext cx="4024304" cy="6761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err="1">
                <a:solidFill>
                  <a:srgbClr val="FF0000"/>
                </a:solidFill>
              </a:rPr>
              <a:t>SteerCo</a:t>
            </a:r>
            <a:r>
              <a:rPr lang="en-US" sz="2400" dirty="0">
                <a:solidFill>
                  <a:srgbClr val="FF0000"/>
                </a:solidFill>
              </a:rPr>
              <a:t> TIC Liaison </a:t>
            </a:r>
          </a:p>
        </p:txBody>
      </p:sp>
      <p:sp>
        <p:nvSpPr>
          <p:cNvPr id="33" name="Arrow: Curved Down 32">
            <a:extLst>
              <a:ext uri="{FF2B5EF4-FFF2-40B4-BE49-F238E27FC236}">
                <a16:creationId xmlns:a16="http://schemas.microsoft.com/office/drawing/2014/main" id="{411EFAB4-BBA4-4232-A068-343AFCAEDA31}"/>
              </a:ext>
            </a:extLst>
          </p:cNvPr>
          <p:cNvSpPr/>
          <p:nvPr/>
        </p:nvSpPr>
        <p:spPr>
          <a:xfrm>
            <a:off x="2352931" y="1005682"/>
            <a:ext cx="6993088" cy="612264"/>
          </a:xfrm>
          <a:prstGeom prst="curved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Title 7">
            <a:extLst>
              <a:ext uri="{FF2B5EF4-FFF2-40B4-BE49-F238E27FC236}">
                <a16:creationId xmlns:a16="http://schemas.microsoft.com/office/drawing/2014/main" id="{9E57810A-DAE0-451C-8114-00E2F5EF55BE}"/>
              </a:ext>
            </a:extLst>
          </p:cNvPr>
          <p:cNvSpPr txBox="1">
            <a:spLocks/>
          </p:cNvSpPr>
          <p:nvPr/>
        </p:nvSpPr>
        <p:spPr>
          <a:xfrm>
            <a:off x="3553813" y="381783"/>
            <a:ext cx="5090250" cy="5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err="1">
                <a:solidFill>
                  <a:srgbClr val="FF0000"/>
                </a:solidFill>
              </a:rPr>
              <a:t>SteerCo</a:t>
            </a:r>
            <a:r>
              <a:rPr lang="en-US" sz="2400" b="1" dirty="0">
                <a:solidFill>
                  <a:srgbClr val="FF0000"/>
                </a:solidFill>
              </a:rPr>
              <a:t> Content Team Liaison, Quarterly Mtgs 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3B54D5F-4EB5-4654-A0DA-5C0244B053C6}"/>
              </a:ext>
            </a:extLst>
          </p:cNvPr>
          <p:cNvCxnSpPr>
            <a:cxnSpLocks/>
          </p:cNvCxnSpPr>
          <p:nvPr/>
        </p:nvCxnSpPr>
        <p:spPr>
          <a:xfrm>
            <a:off x="5655635" y="968479"/>
            <a:ext cx="0" cy="45245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890008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/>
      <p:bldP spid="19" grpId="0"/>
      <p:bldP spid="33" grpId="0" animBg="1"/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111C260-F60F-4ED2-BF43-F76C7E18A74E}"/>
              </a:ext>
            </a:extLst>
          </p:cNvPr>
          <p:cNvSpPr/>
          <p:nvPr/>
        </p:nvSpPr>
        <p:spPr>
          <a:xfrm>
            <a:off x="603202" y="1396273"/>
            <a:ext cx="3740558" cy="44044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0AD832-1259-43C6-8DCF-2BEA2CCA175F}"/>
              </a:ext>
            </a:extLst>
          </p:cNvPr>
          <p:cNvSpPr/>
          <p:nvPr/>
        </p:nvSpPr>
        <p:spPr>
          <a:xfrm>
            <a:off x="4543425" y="1406451"/>
            <a:ext cx="3562350" cy="44044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D31ABB4-6DC7-4F79-A8D5-2192018C88A1}"/>
              </a:ext>
            </a:extLst>
          </p:cNvPr>
          <p:cNvSpPr/>
          <p:nvPr/>
        </p:nvSpPr>
        <p:spPr>
          <a:xfrm>
            <a:off x="8296739" y="1405565"/>
            <a:ext cx="3507292" cy="44044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8BEF9ECD-15D2-498E-A939-E48A35F2F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1813" y="1256884"/>
            <a:ext cx="2052639" cy="712493"/>
          </a:xfrm>
        </p:spPr>
        <p:txBody>
          <a:bodyPr>
            <a:normAutofit/>
          </a:bodyPr>
          <a:lstStyle/>
          <a:p>
            <a:r>
              <a:rPr lang="en-US" sz="2400" b="1" u="sng" dirty="0" err="1">
                <a:solidFill>
                  <a:srgbClr val="C00000"/>
                </a:solidFill>
              </a:rPr>
              <a:t>SteerCo</a:t>
            </a:r>
            <a:endParaRPr lang="en-US" sz="2400" b="1" u="sng" dirty="0">
              <a:solidFill>
                <a:srgbClr val="C00000"/>
              </a:solidFill>
            </a:endParaRPr>
          </a:p>
        </p:txBody>
      </p:sp>
      <p:sp>
        <p:nvSpPr>
          <p:cNvPr id="5" name="Title 7">
            <a:extLst>
              <a:ext uri="{FF2B5EF4-FFF2-40B4-BE49-F238E27FC236}">
                <a16:creationId xmlns:a16="http://schemas.microsoft.com/office/drawing/2014/main" id="{8EA1732B-35A3-49F5-BE84-A5FE411CF56E}"/>
              </a:ext>
            </a:extLst>
          </p:cNvPr>
          <p:cNvSpPr txBox="1">
            <a:spLocks/>
          </p:cNvSpPr>
          <p:nvPr/>
        </p:nvSpPr>
        <p:spPr>
          <a:xfrm>
            <a:off x="9200453" y="1269581"/>
            <a:ext cx="2378870" cy="7124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u="sng" dirty="0">
                <a:solidFill>
                  <a:srgbClr val="C00000"/>
                </a:solidFill>
              </a:rPr>
              <a:t>Content Team</a:t>
            </a:r>
          </a:p>
        </p:txBody>
      </p:sp>
      <p:sp>
        <p:nvSpPr>
          <p:cNvPr id="6" name="Title 7">
            <a:extLst>
              <a:ext uri="{FF2B5EF4-FFF2-40B4-BE49-F238E27FC236}">
                <a16:creationId xmlns:a16="http://schemas.microsoft.com/office/drawing/2014/main" id="{C8EF5FF1-FC4D-4D02-9AB7-DC3A728AE7CC}"/>
              </a:ext>
            </a:extLst>
          </p:cNvPr>
          <p:cNvSpPr txBox="1">
            <a:spLocks/>
          </p:cNvSpPr>
          <p:nvPr/>
        </p:nvSpPr>
        <p:spPr>
          <a:xfrm>
            <a:off x="5218391" y="1258234"/>
            <a:ext cx="2378870" cy="7124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u="sng" dirty="0">
                <a:solidFill>
                  <a:srgbClr val="C00000"/>
                </a:solidFill>
              </a:rPr>
              <a:t>Project Lead</a:t>
            </a:r>
          </a:p>
        </p:txBody>
      </p:sp>
      <p:sp>
        <p:nvSpPr>
          <p:cNvPr id="7" name="Title 7">
            <a:extLst>
              <a:ext uri="{FF2B5EF4-FFF2-40B4-BE49-F238E27FC236}">
                <a16:creationId xmlns:a16="http://schemas.microsoft.com/office/drawing/2014/main" id="{0F43CC7C-DE24-4ABF-A1B2-B7BF6C6846B2}"/>
              </a:ext>
            </a:extLst>
          </p:cNvPr>
          <p:cNvSpPr txBox="1">
            <a:spLocks/>
          </p:cNvSpPr>
          <p:nvPr/>
        </p:nvSpPr>
        <p:spPr>
          <a:xfrm>
            <a:off x="707617" y="1776444"/>
            <a:ext cx="3651667" cy="4521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+mn-lt"/>
              </a:rPr>
              <a:t>Project Oversight and Feedback</a:t>
            </a:r>
          </a:p>
          <a:p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Ambassadors for Internal Communications</a:t>
            </a:r>
          </a:p>
          <a:p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Advocating for the project</a:t>
            </a:r>
            <a:endParaRPr lang="en-US" sz="3600" dirty="0"/>
          </a:p>
          <a:p>
            <a:endParaRPr lang="en-US" sz="2000" dirty="0"/>
          </a:p>
          <a:p>
            <a:r>
              <a:rPr lang="en-US" sz="2000" dirty="0"/>
              <a:t>Increasing regional buy-in </a:t>
            </a:r>
          </a:p>
          <a:p>
            <a:r>
              <a:rPr lang="en-US" sz="2000" dirty="0"/>
              <a:t>+ leadership's buy-in</a:t>
            </a:r>
          </a:p>
          <a:p>
            <a:endParaRPr lang="en-US" sz="2000" dirty="0"/>
          </a:p>
          <a:p>
            <a:endParaRPr lang="en-US" sz="20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  <p:sp>
        <p:nvSpPr>
          <p:cNvPr id="11" name="Title 7">
            <a:extLst>
              <a:ext uri="{FF2B5EF4-FFF2-40B4-BE49-F238E27FC236}">
                <a16:creationId xmlns:a16="http://schemas.microsoft.com/office/drawing/2014/main" id="{D981DD1A-53DB-435D-8856-466C4EF2ACA4}"/>
              </a:ext>
            </a:extLst>
          </p:cNvPr>
          <p:cNvSpPr txBox="1">
            <a:spLocks/>
          </p:cNvSpPr>
          <p:nvPr/>
        </p:nvSpPr>
        <p:spPr>
          <a:xfrm>
            <a:off x="8536877" y="2340858"/>
            <a:ext cx="3147820" cy="39750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latin typeface="+mn-lt"/>
              </a:rPr>
              <a:t>Curriculum &amp; Content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Development</a:t>
            </a:r>
            <a:br>
              <a:rPr lang="en-US" sz="2000" dirty="0">
                <a:latin typeface="+mn-lt"/>
              </a:rPr>
            </a:b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Project Design &amp; Implementation</a:t>
            </a:r>
            <a:br>
              <a:rPr lang="en-US" sz="2000" dirty="0">
                <a:latin typeface="+mn-lt"/>
              </a:rPr>
            </a:b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Strategic feedback</a:t>
            </a:r>
            <a:br>
              <a:rPr lang="en-US" sz="2000" dirty="0">
                <a:latin typeface="+mn-lt"/>
              </a:rPr>
            </a:b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Identify Target Audience &amp; Entry Points </a:t>
            </a:r>
            <a:br>
              <a:rPr lang="en-US" sz="2000" dirty="0">
                <a:latin typeface="+mn-lt"/>
              </a:rPr>
            </a:br>
            <a:br>
              <a:rPr lang="en-US" sz="2400" dirty="0">
                <a:latin typeface="+mn-lt"/>
              </a:rPr>
            </a:b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  <p:sp>
        <p:nvSpPr>
          <p:cNvPr id="14" name="Title 7">
            <a:extLst>
              <a:ext uri="{FF2B5EF4-FFF2-40B4-BE49-F238E27FC236}">
                <a16:creationId xmlns:a16="http://schemas.microsoft.com/office/drawing/2014/main" id="{D5C2C3B5-3AA1-41F2-BC5B-131210F30613}"/>
              </a:ext>
            </a:extLst>
          </p:cNvPr>
          <p:cNvSpPr txBox="1">
            <a:spLocks/>
          </p:cNvSpPr>
          <p:nvPr/>
        </p:nvSpPr>
        <p:spPr>
          <a:xfrm>
            <a:off x="4708873" y="2105517"/>
            <a:ext cx="3590926" cy="39750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+mn-lt"/>
              </a:rPr>
              <a:t>Strategic Guidance</a:t>
            </a:r>
          </a:p>
          <a:p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Budget Management </a:t>
            </a:r>
          </a:p>
          <a:p>
            <a:endParaRPr lang="en-US" sz="3200" dirty="0">
              <a:latin typeface="+mn-lt"/>
            </a:endParaRPr>
          </a:p>
          <a:p>
            <a:r>
              <a:rPr lang="en-US" sz="3200" dirty="0">
                <a:latin typeface="+mn-lt"/>
              </a:rPr>
              <a:t>Manage Curriculum &amp; </a:t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Content Development </a:t>
            </a:r>
            <a:br>
              <a:rPr lang="en-US" sz="3200" dirty="0">
                <a:latin typeface="+mn-lt"/>
              </a:rPr>
            </a:b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Oversee Implementation</a:t>
            </a:r>
            <a:br>
              <a:rPr lang="en-US" sz="3200" dirty="0">
                <a:latin typeface="+mn-lt"/>
              </a:rPr>
            </a:b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Lead M&amp;E &amp; Project </a:t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Documentation </a:t>
            </a:r>
            <a:br>
              <a:rPr lang="en-US" sz="2200" dirty="0">
                <a:latin typeface="+mn-lt"/>
              </a:rPr>
            </a:br>
            <a:br>
              <a:rPr lang="en-US" sz="2200" dirty="0">
                <a:latin typeface="+mn-lt"/>
              </a:rPr>
            </a:br>
            <a:endParaRPr lang="en-US" sz="32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BD2D134-8AEA-4F70-B3AF-99D966D29F4F}"/>
              </a:ext>
            </a:extLst>
          </p:cNvPr>
          <p:cNvSpPr/>
          <p:nvPr/>
        </p:nvSpPr>
        <p:spPr>
          <a:xfrm>
            <a:off x="4272155" y="6192461"/>
            <a:ext cx="3492908" cy="527427"/>
          </a:xfrm>
          <a:prstGeom prst="rect">
            <a:avLst/>
          </a:prstGeom>
          <a:solidFill>
            <a:srgbClr val="FF93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7">
            <a:extLst>
              <a:ext uri="{FF2B5EF4-FFF2-40B4-BE49-F238E27FC236}">
                <a16:creationId xmlns:a16="http://schemas.microsoft.com/office/drawing/2014/main" id="{6DE1B14F-6E18-46D6-A949-74D892F566C5}"/>
              </a:ext>
            </a:extLst>
          </p:cNvPr>
          <p:cNvSpPr txBox="1">
            <a:spLocks/>
          </p:cNvSpPr>
          <p:nvPr/>
        </p:nvSpPr>
        <p:spPr>
          <a:xfrm>
            <a:off x="4472694" y="6192462"/>
            <a:ext cx="4371977" cy="5274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TIC Secretariat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736004-B77A-6994-C7F3-100E3F122779}"/>
              </a:ext>
            </a:extLst>
          </p:cNvPr>
          <p:cNvSpPr txBox="1"/>
          <p:nvPr/>
        </p:nvSpPr>
        <p:spPr>
          <a:xfrm>
            <a:off x="4655634" y="241610"/>
            <a:ext cx="391221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b="1" u="sng" dirty="0">
                <a:solidFill>
                  <a:srgbClr val="C00000"/>
                </a:solidFill>
                <a:latin typeface="+mj-lt"/>
              </a:rPr>
              <a:t>Governance</a:t>
            </a:r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58174717-55A6-0E3E-599F-D7F55C73F14C}"/>
              </a:ext>
            </a:extLst>
          </p:cNvPr>
          <p:cNvSpPr/>
          <p:nvPr/>
        </p:nvSpPr>
        <p:spPr>
          <a:xfrm rot="-5400000">
            <a:off x="5924086" y="-3108403"/>
            <a:ext cx="353121" cy="8447048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8" name="Right Brace 17">
            <a:extLst>
              <a:ext uri="{FF2B5EF4-FFF2-40B4-BE49-F238E27FC236}">
                <a16:creationId xmlns:a16="http://schemas.microsoft.com/office/drawing/2014/main" id="{F742F4BF-4520-7060-A011-23C2D70BB2E5}"/>
              </a:ext>
            </a:extLst>
          </p:cNvPr>
          <p:cNvSpPr/>
          <p:nvPr/>
        </p:nvSpPr>
        <p:spPr>
          <a:xfrm rot="5400000">
            <a:off x="6072768" y="209085"/>
            <a:ext cx="334536" cy="11318485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54494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iginal 5_01_Win32" id="{77344C68-A3F1-476B-8680-97D7F429B46B}" vid="{89780073-58E8-4DFF-BF29-BA99F805284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4A708C34FA10429AEEFA9A1D6F42C6" ma:contentTypeVersion="18" ma:contentTypeDescription="Create a new document." ma:contentTypeScope="" ma:versionID="d8d74351ed1021b83704e6bf8596ac59">
  <xsd:schema xmlns:xsd="http://www.w3.org/2001/XMLSchema" xmlns:xs="http://www.w3.org/2001/XMLSchema" xmlns:p="http://schemas.microsoft.com/office/2006/metadata/properties" xmlns:ns2="3a3dba1c-5b95-4edb-b50f-ef42c46389f4" xmlns:ns3="376ea7c9-ea63-48fa-afa8-f0eb74097a04" xmlns:ns4="20c1abfa-485b-41c9-a329-38772ca1fd48" targetNamespace="http://schemas.microsoft.com/office/2006/metadata/properties" ma:root="true" ma:fieldsID="f9c275ffc73372c1cba662a8d6601f50" ns2:_="" ns3:_="" ns4:_="">
    <xsd:import namespace="3a3dba1c-5b95-4edb-b50f-ef42c46389f4"/>
    <xsd:import namespace="376ea7c9-ea63-48fa-afa8-f0eb74097a04"/>
    <xsd:import namespace="20c1abfa-485b-41c9-a329-38772ca1f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lcf76f155ced4ddcb4097134ff3c332f" minOccurs="0"/>
                <xsd:element ref="ns4:TaxCatchAll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3dba1c-5b95-4edb-b50f-ef42c46389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f8169e7-20d4-4f95-9450-953b2d8ea51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6ea7c9-ea63-48fa-afa8-f0eb74097a0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c1abfa-485b-41c9-a329-38772ca1fd48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29331739-817a-43aa-ae08-94267fc388d4}" ma:internalName="TaxCatchAll" ma:showField="CatchAllData" ma:web="376ea7c9-ea63-48fa-afa8-f0eb74097a0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376ea7c9-ea63-48fa-afa8-f0eb74097a04">
      <UserInfo>
        <DisplayName>Anam Ansari</DisplayName>
        <AccountId>42</AccountId>
        <AccountType/>
      </UserInfo>
      <UserInfo>
        <DisplayName>Alexis Moyle</DisplayName>
        <AccountId>43</AccountId>
        <AccountType/>
      </UserInfo>
      <UserInfo>
        <DisplayName>Owen Campbell</DisplayName>
        <AccountId>45</AccountId>
        <AccountType/>
      </UserInfo>
      <UserInfo>
        <DisplayName>Jess Myers</DisplayName>
        <AccountId>44</AccountId>
        <AccountType/>
      </UserInfo>
      <UserInfo>
        <DisplayName>Dorcas Wambui</DisplayName>
        <AccountId>340</AccountId>
        <AccountType/>
      </UserInfo>
    </SharedWithUsers>
    <TaxCatchAll xmlns="20c1abfa-485b-41c9-a329-38772ca1fd48" xsi:nil="true"/>
    <lcf76f155ced4ddcb4097134ff3c332f xmlns="3a3dba1c-5b95-4edb-b50f-ef42c46389f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DB58277-F8DF-46FF-84EC-EF41B835E69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2A49905-A6DF-495A-A6E8-B4FA2F14B23B}"/>
</file>

<file path=customXml/itemProps3.xml><?xml version="1.0" encoding="utf-8"?>
<ds:datastoreItem xmlns:ds="http://schemas.openxmlformats.org/officeDocument/2006/customXml" ds:itemID="{137651BA-F45C-4845-9AB3-E0A65B39F5E1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376ea7c9-ea63-48fa-afa8-f0eb74097a04"/>
    <ds:schemaRef ds:uri="20c1abfa-485b-41c9-a329-38772ca1fd48"/>
    <ds:schemaRef ds:uri="3a3dba1c-5b95-4edb-b50f-ef42c46389f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1299</TotalTime>
  <Words>1137</Words>
  <Application>Microsoft Office PowerPoint</Application>
  <PresentationFormat>Widescreen</PresentationFormat>
  <Paragraphs>160</Paragraphs>
  <Slides>10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SavonVTI</vt:lpstr>
      <vt:lpstr>Anti-Racism TIC project</vt:lpstr>
      <vt:lpstr>To keep in mind</vt:lpstr>
      <vt:lpstr>Underpinnings of the project</vt:lpstr>
      <vt:lpstr>What is the project proposing?</vt:lpstr>
      <vt:lpstr>Theory of Change diagram </vt:lpstr>
      <vt:lpstr>What’s next </vt:lpstr>
      <vt:lpstr>Project Governance &amp; Ways of Working </vt:lpstr>
      <vt:lpstr>SteerCo</vt:lpstr>
      <vt:lpstr>SteerCo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Lorem Ipsum</dc:title>
  <dc:creator>Christiane Essombe</dc:creator>
  <cp:lastModifiedBy>Aanjalie Roane</cp:lastModifiedBy>
  <cp:revision>134</cp:revision>
  <dcterms:created xsi:type="dcterms:W3CDTF">2021-01-19T19:16:34Z</dcterms:created>
  <dcterms:modified xsi:type="dcterms:W3CDTF">2023-10-25T23:36:07Z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0x010100C64A708C34FA10429AEEFA9A1D6F42C6</vt:lpwstr>
  </property>
  <property fmtid="{D5CDD505-2E9C-101B-9397-08002B2CF9AE}" pid="3" name="MediaServiceImageTags">
    <vt:lpwstr/>
  </property>
</Properties>
</file>